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518" r:id="rId3"/>
    <p:sldId id="481" r:id="rId4"/>
    <p:sldId id="495" r:id="rId5"/>
    <p:sldId id="500" r:id="rId6"/>
    <p:sldId id="501" r:id="rId7"/>
    <p:sldId id="502" r:id="rId8"/>
    <p:sldId id="503" r:id="rId9"/>
    <p:sldId id="504" r:id="rId10"/>
    <p:sldId id="505" r:id="rId11"/>
    <p:sldId id="506" r:id="rId12"/>
    <p:sldId id="507" r:id="rId13"/>
    <p:sldId id="426" r:id="rId14"/>
    <p:sldId id="511" r:id="rId15"/>
    <p:sldId id="512" r:id="rId16"/>
    <p:sldId id="513" r:id="rId17"/>
    <p:sldId id="514" r:id="rId18"/>
    <p:sldId id="515" r:id="rId19"/>
    <p:sldId id="516" r:id="rId20"/>
    <p:sldId id="517" r:id="rId21"/>
    <p:sldId id="496" r:id="rId22"/>
    <p:sldId id="509" r:id="rId23"/>
    <p:sldId id="510" r:id="rId24"/>
    <p:sldId id="293" r:id="rId25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57" userDrawn="1">
          <p15:clr>
            <a:srgbClr val="A4A3A4"/>
          </p15:clr>
        </p15:guide>
        <p15:guide id="7" pos="7423" userDrawn="1">
          <p15:clr>
            <a:srgbClr val="A4A3A4"/>
          </p15:clr>
        </p15:guide>
        <p15:guide id="8" orient="horz" pos="2432" userDrawn="1">
          <p15:clr>
            <a:srgbClr val="A4A3A4"/>
          </p15:clr>
        </p15:guide>
        <p15:guide id="9" orient="horz" pos="1525" userDrawn="1">
          <p15:clr>
            <a:srgbClr val="A4A3A4"/>
          </p15:clr>
        </p15:guide>
        <p15:guide id="10" orient="horz" pos="3385" userDrawn="1">
          <p15:clr>
            <a:srgbClr val="A4A3A4"/>
          </p15:clr>
        </p15:guide>
        <p15:guide id="11" pos="17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NGOU Maria-Anna" initials="FM" lastIdx="21" clrIdx="0">
    <p:extLst>
      <p:ext uri="{19B8F6BF-5375-455C-9EA6-DF929625EA0E}">
        <p15:presenceInfo xmlns:p15="http://schemas.microsoft.com/office/powerpoint/2012/main" userId="S-1-5-21-910234651-2472166293-2568471742-13512" providerId="AD"/>
      </p:ext>
    </p:extLst>
  </p:cmAuthor>
  <p:cmAuthor id="2" name="YIALELIS Nicholas" initials="YN" lastIdx="7" clrIdx="1">
    <p:extLst>
      <p:ext uri="{19B8F6BF-5375-455C-9EA6-DF929625EA0E}">
        <p15:presenceInfo xmlns:p15="http://schemas.microsoft.com/office/powerpoint/2012/main" userId="S-1-5-21-2788770225-3767355608-264476496-2862" providerId="AD"/>
      </p:ext>
    </p:extLst>
  </p:cmAuthor>
  <p:cmAuthor id="3" name="PETROU Vasilios" initials="PV" lastIdx="1" clrIdx="2">
    <p:extLst>
      <p:ext uri="{19B8F6BF-5375-455C-9EA6-DF929625EA0E}">
        <p15:presenceInfo xmlns:p15="http://schemas.microsoft.com/office/powerpoint/2012/main" userId="S::vpetrou@intrasoft-intl.com::99a65bb1-f3e5-4a9e-a8c6-9b8eb411d80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7769"/>
    <a:srgbClr val="0061B9"/>
    <a:srgbClr val="3A729A"/>
    <a:srgbClr val="6B7377"/>
    <a:srgbClr val="00C1EF"/>
    <a:srgbClr val="63727A"/>
    <a:srgbClr val="DBDFE2"/>
    <a:srgbClr val="B1BABF"/>
    <a:srgbClr val="E6E0EC"/>
    <a:srgbClr val="E7EB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00" autoAdjust="0"/>
    <p:restoredTop sz="96391" autoAdjust="0"/>
  </p:normalViewPr>
  <p:slideViewPr>
    <p:cSldViewPr>
      <p:cViewPr varScale="1">
        <p:scale>
          <a:sx n="111" d="100"/>
          <a:sy n="111" d="100"/>
        </p:scale>
        <p:origin x="384" y="108"/>
      </p:cViewPr>
      <p:guideLst>
        <p:guide pos="257"/>
        <p:guide pos="7423"/>
        <p:guide orient="horz" pos="2432"/>
        <p:guide orient="horz" pos="1525"/>
        <p:guide orient="horz" pos="3385"/>
        <p:guide pos="17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98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108257-6DA3-4703-A301-A6EC67F50F8A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D01336-A856-44A0-B76D-C0E1C2877FE6}">
      <dgm:prSet phldrT="[Text]" custT="1"/>
      <dgm:spPr/>
      <dgm:t>
        <a:bodyPr/>
        <a:lstStyle/>
        <a:p>
          <a:br>
            <a:rPr lang="en-US" sz="3600" kern="1200" dirty="0">
              <a:solidFill>
                <a:srgbClr val="63727A"/>
              </a:solidFill>
              <a:latin typeface="Trebuchet MS" panose="020B0703020202090204" pitchFamily="34" charset="0"/>
              <a:ea typeface="+mn-ea"/>
              <a:cs typeface="Arial" pitchFamily="34" charset="0"/>
            </a:rPr>
          </a:br>
          <a:r>
            <a:rPr lang="en-US" sz="3600" kern="1200" dirty="0">
              <a:solidFill>
                <a:srgbClr val="0070C0"/>
              </a:solidFill>
              <a:latin typeface="Trebuchet MS" panose="020B0703020202090204" pitchFamily="34" charset="0"/>
              <a:ea typeface="+mn-ea"/>
              <a:cs typeface="Arial" pitchFamily="34" charset="0"/>
            </a:rPr>
            <a:t>past</a:t>
          </a:r>
        </a:p>
      </dgm:t>
    </dgm:pt>
    <dgm:pt modelId="{3B2C5798-AE8E-4D2A-922B-5DFF0DE7A4AB}" type="parTrans" cxnId="{8FF6183D-58A5-4C2F-9650-CF6166DE3D1E}">
      <dgm:prSet/>
      <dgm:spPr/>
      <dgm:t>
        <a:bodyPr/>
        <a:lstStyle/>
        <a:p>
          <a:endParaRPr lang="en-US"/>
        </a:p>
      </dgm:t>
    </dgm:pt>
    <dgm:pt modelId="{80516F72-8C82-43D4-8057-B003D888B8BE}" type="sibTrans" cxnId="{8FF6183D-58A5-4C2F-9650-CF6166DE3D1E}">
      <dgm:prSet/>
      <dgm:spPr/>
      <dgm:t>
        <a:bodyPr/>
        <a:lstStyle/>
        <a:p>
          <a:endParaRPr lang="en-US"/>
        </a:p>
      </dgm:t>
    </dgm:pt>
    <dgm:pt modelId="{0E521745-D0D7-4D50-902A-253EB85FE2D1}">
      <dgm:prSet phldrT="[Text]" custT="1"/>
      <dgm:spPr/>
      <dgm:t>
        <a:bodyPr/>
        <a:lstStyle/>
        <a:p>
          <a:br>
            <a:rPr lang="en-US" sz="3600" kern="1200" dirty="0">
              <a:solidFill>
                <a:srgbClr val="63727A"/>
              </a:solidFill>
              <a:latin typeface="Trebuchet MS" panose="020B0703020202090204" pitchFamily="34" charset="0"/>
              <a:ea typeface="+mn-ea"/>
              <a:cs typeface="Arial" pitchFamily="34" charset="0"/>
            </a:rPr>
          </a:br>
          <a:r>
            <a:rPr lang="en-US" sz="3600" kern="1200" dirty="0">
              <a:solidFill>
                <a:srgbClr val="0070C0"/>
              </a:solidFill>
              <a:latin typeface="Trebuchet MS" panose="020B0703020202090204" pitchFamily="34" charset="0"/>
              <a:ea typeface="+mn-ea"/>
              <a:cs typeface="Arial" pitchFamily="34" charset="0"/>
            </a:rPr>
            <a:t>present</a:t>
          </a:r>
        </a:p>
      </dgm:t>
    </dgm:pt>
    <dgm:pt modelId="{9F768F3F-FFAE-49B7-81C9-DF8D87EBD6FE}" type="parTrans" cxnId="{209A9A66-1D5A-4BD9-9433-7B165E6DAF7B}">
      <dgm:prSet/>
      <dgm:spPr/>
      <dgm:t>
        <a:bodyPr/>
        <a:lstStyle/>
        <a:p>
          <a:endParaRPr lang="en-US"/>
        </a:p>
      </dgm:t>
    </dgm:pt>
    <dgm:pt modelId="{A40EF4FA-3369-4135-8CE3-F1498E2C35E7}" type="sibTrans" cxnId="{209A9A66-1D5A-4BD9-9433-7B165E6DAF7B}">
      <dgm:prSet/>
      <dgm:spPr/>
      <dgm:t>
        <a:bodyPr/>
        <a:lstStyle/>
        <a:p>
          <a:endParaRPr lang="en-US"/>
        </a:p>
      </dgm:t>
    </dgm:pt>
    <dgm:pt modelId="{A77A8F9A-CCDF-4043-9A2B-64F91EE75484}">
      <dgm:prSet phldrT="[Text]" custT="1"/>
      <dgm:spPr/>
      <dgm:t>
        <a:bodyPr/>
        <a:lstStyle/>
        <a:p>
          <a:br>
            <a:rPr lang="en-US" sz="3600" kern="1200" dirty="0">
              <a:solidFill>
                <a:srgbClr val="63727A"/>
              </a:solidFill>
              <a:latin typeface="Trebuchet MS" panose="020B0703020202090204" pitchFamily="34" charset="0"/>
              <a:ea typeface="+mn-ea"/>
              <a:cs typeface="Arial" pitchFamily="34" charset="0"/>
            </a:rPr>
          </a:br>
          <a:r>
            <a:rPr lang="en-US" sz="3600" kern="1200" dirty="0">
              <a:solidFill>
                <a:srgbClr val="0070C0"/>
              </a:solidFill>
              <a:latin typeface="Trebuchet MS" panose="020B0703020202090204" pitchFamily="34" charset="0"/>
              <a:ea typeface="+mn-ea"/>
              <a:cs typeface="Arial" pitchFamily="34" charset="0"/>
            </a:rPr>
            <a:t>future</a:t>
          </a:r>
        </a:p>
      </dgm:t>
    </dgm:pt>
    <dgm:pt modelId="{BEFEEDB1-FBBB-45D0-8A6E-F3592EE075D0}" type="parTrans" cxnId="{E2EADB7D-BFF0-4EF9-8BBB-EC7B5B2908C2}">
      <dgm:prSet/>
      <dgm:spPr/>
      <dgm:t>
        <a:bodyPr/>
        <a:lstStyle/>
        <a:p>
          <a:endParaRPr lang="en-US"/>
        </a:p>
      </dgm:t>
    </dgm:pt>
    <dgm:pt modelId="{3762EDA1-7C8F-486F-8E9C-CD4EA9AD0C2F}" type="sibTrans" cxnId="{E2EADB7D-BFF0-4EF9-8BBB-EC7B5B2908C2}">
      <dgm:prSet/>
      <dgm:spPr/>
      <dgm:t>
        <a:bodyPr/>
        <a:lstStyle/>
        <a:p>
          <a:endParaRPr lang="en-US"/>
        </a:p>
      </dgm:t>
    </dgm:pt>
    <dgm:pt modelId="{480A70C0-E446-4764-A4BC-F3AC74AD62D1}" type="pres">
      <dgm:prSet presAssocID="{B0108257-6DA3-4703-A301-A6EC67F50F8A}" presName="rootnode" presStyleCnt="0">
        <dgm:presLayoutVars>
          <dgm:chMax/>
          <dgm:chPref/>
          <dgm:dir/>
          <dgm:animLvl val="lvl"/>
        </dgm:presLayoutVars>
      </dgm:prSet>
      <dgm:spPr/>
    </dgm:pt>
    <dgm:pt modelId="{18714D1D-946C-430E-8010-BA218A63DA0D}" type="pres">
      <dgm:prSet presAssocID="{DED01336-A856-44A0-B76D-C0E1C2877FE6}" presName="composite" presStyleCnt="0"/>
      <dgm:spPr/>
    </dgm:pt>
    <dgm:pt modelId="{D3BC8664-4D3B-4D7E-A855-92856BE54A07}" type="pres">
      <dgm:prSet presAssocID="{DED01336-A856-44A0-B76D-C0E1C2877FE6}" presName="LShape" presStyleLbl="alignNode1" presStyleIdx="0" presStyleCnt="5"/>
      <dgm:spPr/>
    </dgm:pt>
    <dgm:pt modelId="{3BF9CA4F-D4CE-4DC8-9BDD-D1B377915405}" type="pres">
      <dgm:prSet presAssocID="{DED01336-A856-44A0-B76D-C0E1C2877FE6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FE34BF46-1FA2-4208-B975-F68C29EE5499}" type="pres">
      <dgm:prSet presAssocID="{DED01336-A856-44A0-B76D-C0E1C2877FE6}" presName="Triangle" presStyleLbl="alignNode1" presStyleIdx="1" presStyleCnt="5"/>
      <dgm:spPr/>
    </dgm:pt>
    <dgm:pt modelId="{3C85ECDE-8965-4910-B109-175899A41F00}" type="pres">
      <dgm:prSet presAssocID="{80516F72-8C82-43D4-8057-B003D888B8BE}" presName="sibTrans" presStyleCnt="0"/>
      <dgm:spPr/>
    </dgm:pt>
    <dgm:pt modelId="{FFF73BC3-20A9-48D8-AC12-8D98201C302C}" type="pres">
      <dgm:prSet presAssocID="{80516F72-8C82-43D4-8057-B003D888B8BE}" presName="space" presStyleCnt="0"/>
      <dgm:spPr/>
    </dgm:pt>
    <dgm:pt modelId="{9F0C749B-4C4E-47AF-B30E-0F7333776A85}" type="pres">
      <dgm:prSet presAssocID="{0E521745-D0D7-4D50-902A-253EB85FE2D1}" presName="composite" presStyleCnt="0"/>
      <dgm:spPr/>
    </dgm:pt>
    <dgm:pt modelId="{79E3B778-82BD-4974-B651-E8A60A4E684A}" type="pres">
      <dgm:prSet presAssocID="{0E521745-D0D7-4D50-902A-253EB85FE2D1}" presName="LShape" presStyleLbl="alignNode1" presStyleIdx="2" presStyleCnt="5"/>
      <dgm:spPr/>
    </dgm:pt>
    <dgm:pt modelId="{B57EBF9B-40B9-4C7B-9903-30E5DEE09BAA}" type="pres">
      <dgm:prSet presAssocID="{0E521745-D0D7-4D50-902A-253EB85FE2D1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360E0CA-AF0B-49AB-A9F4-E88124923A22}" type="pres">
      <dgm:prSet presAssocID="{0E521745-D0D7-4D50-902A-253EB85FE2D1}" presName="Triangle" presStyleLbl="alignNode1" presStyleIdx="3" presStyleCnt="5"/>
      <dgm:spPr/>
    </dgm:pt>
    <dgm:pt modelId="{DDC01252-A84F-4C3C-83C5-4E7B8D2C690D}" type="pres">
      <dgm:prSet presAssocID="{A40EF4FA-3369-4135-8CE3-F1498E2C35E7}" presName="sibTrans" presStyleCnt="0"/>
      <dgm:spPr/>
    </dgm:pt>
    <dgm:pt modelId="{42AC8EEB-1D32-4E64-B48D-042C4B2768F4}" type="pres">
      <dgm:prSet presAssocID="{A40EF4FA-3369-4135-8CE3-F1498E2C35E7}" presName="space" presStyleCnt="0"/>
      <dgm:spPr/>
    </dgm:pt>
    <dgm:pt modelId="{4C12FCF4-559F-4D35-8D59-EDB73D6BCDB2}" type="pres">
      <dgm:prSet presAssocID="{A77A8F9A-CCDF-4043-9A2B-64F91EE75484}" presName="composite" presStyleCnt="0"/>
      <dgm:spPr/>
    </dgm:pt>
    <dgm:pt modelId="{5345F7DF-C792-4CA8-8652-3FF2C4B6DB4E}" type="pres">
      <dgm:prSet presAssocID="{A77A8F9A-CCDF-4043-9A2B-64F91EE75484}" presName="LShape" presStyleLbl="alignNode1" presStyleIdx="4" presStyleCnt="5"/>
      <dgm:spPr/>
    </dgm:pt>
    <dgm:pt modelId="{966BFF12-F6B5-46DB-B509-7D12A245B64D}" type="pres">
      <dgm:prSet presAssocID="{A77A8F9A-CCDF-4043-9A2B-64F91EE75484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FF6183D-58A5-4C2F-9650-CF6166DE3D1E}" srcId="{B0108257-6DA3-4703-A301-A6EC67F50F8A}" destId="{DED01336-A856-44A0-B76D-C0E1C2877FE6}" srcOrd="0" destOrd="0" parTransId="{3B2C5798-AE8E-4D2A-922B-5DFF0DE7A4AB}" sibTransId="{80516F72-8C82-43D4-8057-B003D888B8BE}"/>
    <dgm:cxn modelId="{209A9A66-1D5A-4BD9-9433-7B165E6DAF7B}" srcId="{B0108257-6DA3-4703-A301-A6EC67F50F8A}" destId="{0E521745-D0D7-4D50-902A-253EB85FE2D1}" srcOrd="1" destOrd="0" parTransId="{9F768F3F-FFAE-49B7-81C9-DF8D87EBD6FE}" sibTransId="{A40EF4FA-3369-4135-8CE3-F1498E2C35E7}"/>
    <dgm:cxn modelId="{8D4B6449-5FDC-4465-9E98-A1A4493CA9A9}" type="presOf" srcId="{DED01336-A856-44A0-B76D-C0E1C2877FE6}" destId="{3BF9CA4F-D4CE-4DC8-9BDD-D1B377915405}" srcOrd="0" destOrd="0" presId="urn:microsoft.com/office/officeart/2009/3/layout/StepUpProcess"/>
    <dgm:cxn modelId="{D5131F6B-43B1-4513-A756-9743B169295D}" type="presOf" srcId="{0E521745-D0D7-4D50-902A-253EB85FE2D1}" destId="{B57EBF9B-40B9-4C7B-9903-30E5DEE09BAA}" srcOrd="0" destOrd="0" presId="urn:microsoft.com/office/officeart/2009/3/layout/StepUpProcess"/>
    <dgm:cxn modelId="{E2EADB7D-BFF0-4EF9-8BBB-EC7B5B2908C2}" srcId="{B0108257-6DA3-4703-A301-A6EC67F50F8A}" destId="{A77A8F9A-CCDF-4043-9A2B-64F91EE75484}" srcOrd="2" destOrd="0" parTransId="{BEFEEDB1-FBBB-45D0-8A6E-F3592EE075D0}" sibTransId="{3762EDA1-7C8F-486F-8E9C-CD4EA9AD0C2F}"/>
    <dgm:cxn modelId="{B2A5F4A0-1E71-47DA-88D3-B1423A58BD8B}" type="presOf" srcId="{B0108257-6DA3-4703-A301-A6EC67F50F8A}" destId="{480A70C0-E446-4764-A4BC-F3AC74AD62D1}" srcOrd="0" destOrd="0" presId="urn:microsoft.com/office/officeart/2009/3/layout/StepUpProcess"/>
    <dgm:cxn modelId="{B24C53C9-5640-4B10-8C72-A3484DBB9980}" type="presOf" srcId="{A77A8F9A-CCDF-4043-9A2B-64F91EE75484}" destId="{966BFF12-F6B5-46DB-B509-7D12A245B64D}" srcOrd="0" destOrd="0" presId="urn:microsoft.com/office/officeart/2009/3/layout/StepUpProcess"/>
    <dgm:cxn modelId="{CD08F345-525F-4AD3-92A7-1302F410AA28}" type="presParOf" srcId="{480A70C0-E446-4764-A4BC-F3AC74AD62D1}" destId="{18714D1D-946C-430E-8010-BA218A63DA0D}" srcOrd="0" destOrd="0" presId="urn:microsoft.com/office/officeart/2009/3/layout/StepUpProcess"/>
    <dgm:cxn modelId="{BE114C7C-A979-4C09-8A3F-1827D8C478FD}" type="presParOf" srcId="{18714D1D-946C-430E-8010-BA218A63DA0D}" destId="{D3BC8664-4D3B-4D7E-A855-92856BE54A07}" srcOrd="0" destOrd="0" presId="urn:microsoft.com/office/officeart/2009/3/layout/StepUpProcess"/>
    <dgm:cxn modelId="{4CACBDDD-99D6-45B0-B62F-009A84CF7177}" type="presParOf" srcId="{18714D1D-946C-430E-8010-BA218A63DA0D}" destId="{3BF9CA4F-D4CE-4DC8-9BDD-D1B377915405}" srcOrd="1" destOrd="0" presId="urn:microsoft.com/office/officeart/2009/3/layout/StepUpProcess"/>
    <dgm:cxn modelId="{23C97807-DD80-4896-BCA6-A127FE48E4C4}" type="presParOf" srcId="{18714D1D-946C-430E-8010-BA218A63DA0D}" destId="{FE34BF46-1FA2-4208-B975-F68C29EE5499}" srcOrd="2" destOrd="0" presId="urn:microsoft.com/office/officeart/2009/3/layout/StepUpProcess"/>
    <dgm:cxn modelId="{88FDAD68-FFC2-416C-84F2-553056EC3E06}" type="presParOf" srcId="{480A70C0-E446-4764-A4BC-F3AC74AD62D1}" destId="{3C85ECDE-8965-4910-B109-175899A41F00}" srcOrd="1" destOrd="0" presId="urn:microsoft.com/office/officeart/2009/3/layout/StepUpProcess"/>
    <dgm:cxn modelId="{DDC7D391-2F26-4F75-BEAB-65BC6690646E}" type="presParOf" srcId="{3C85ECDE-8965-4910-B109-175899A41F00}" destId="{FFF73BC3-20A9-48D8-AC12-8D98201C302C}" srcOrd="0" destOrd="0" presId="urn:microsoft.com/office/officeart/2009/3/layout/StepUpProcess"/>
    <dgm:cxn modelId="{BC92EDB2-97B6-43ED-BD4C-B4E15D7669F0}" type="presParOf" srcId="{480A70C0-E446-4764-A4BC-F3AC74AD62D1}" destId="{9F0C749B-4C4E-47AF-B30E-0F7333776A85}" srcOrd="2" destOrd="0" presId="urn:microsoft.com/office/officeart/2009/3/layout/StepUpProcess"/>
    <dgm:cxn modelId="{FBEBC228-B596-4376-9E54-9E2D6A347FE9}" type="presParOf" srcId="{9F0C749B-4C4E-47AF-B30E-0F7333776A85}" destId="{79E3B778-82BD-4974-B651-E8A60A4E684A}" srcOrd="0" destOrd="0" presId="urn:microsoft.com/office/officeart/2009/3/layout/StepUpProcess"/>
    <dgm:cxn modelId="{85D627C1-CC82-41A7-8B85-B342C2D99BEF}" type="presParOf" srcId="{9F0C749B-4C4E-47AF-B30E-0F7333776A85}" destId="{B57EBF9B-40B9-4C7B-9903-30E5DEE09BAA}" srcOrd="1" destOrd="0" presId="urn:microsoft.com/office/officeart/2009/3/layout/StepUpProcess"/>
    <dgm:cxn modelId="{C8167421-6F4D-47CE-BFF4-22CF1895F2CC}" type="presParOf" srcId="{9F0C749B-4C4E-47AF-B30E-0F7333776A85}" destId="{4360E0CA-AF0B-49AB-A9F4-E88124923A22}" srcOrd="2" destOrd="0" presId="urn:microsoft.com/office/officeart/2009/3/layout/StepUpProcess"/>
    <dgm:cxn modelId="{83D2FC45-7996-40B0-BC28-4F2075FF1C26}" type="presParOf" srcId="{480A70C0-E446-4764-A4BC-F3AC74AD62D1}" destId="{DDC01252-A84F-4C3C-83C5-4E7B8D2C690D}" srcOrd="3" destOrd="0" presId="urn:microsoft.com/office/officeart/2009/3/layout/StepUpProcess"/>
    <dgm:cxn modelId="{2CEE81B0-173A-493C-8EBA-148D3A6DD805}" type="presParOf" srcId="{DDC01252-A84F-4C3C-83C5-4E7B8D2C690D}" destId="{42AC8EEB-1D32-4E64-B48D-042C4B2768F4}" srcOrd="0" destOrd="0" presId="urn:microsoft.com/office/officeart/2009/3/layout/StepUpProcess"/>
    <dgm:cxn modelId="{3A010F86-C9D1-4864-B507-C888130BA6C6}" type="presParOf" srcId="{480A70C0-E446-4764-A4BC-F3AC74AD62D1}" destId="{4C12FCF4-559F-4D35-8D59-EDB73D6BCDB2}" srcOrd="4" destOrd="0" presId="urn:microsoft.com/office/officeart/2009/3/layout/StepUpProcess"/>
    <dgm:cxn modelId="{A6E2B299-8800-43D4-9D82-0BB80E1903B7}" type="presParOf" srcId="{4C12FCF4-559F-4D35-8D59-EDB73D6BCDB2}" destId="{5345F7DF-C792-4CA8-8652-3FF2C4B6DB4E}" srcOrd="0" destOrd="0" presId="urn:microsoft.com/office/officeart/2009/3/layout/StepUpProcess"/>
    <dgm:cxn modelId="{BAED1216-8550-4A35-A7F4-FC486462222B}" type="presParOf" srcId="{4C12FCF4-559F-4D35-8D59-EDB73D6BCDB2}" destId="{966BFF12-F6B5-46DB-B509-7D12A245B64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C8664-4D3B-4D7E-A855-92856BE54A07}">
      <dsp:nvSpPr>
        <dsp:cNvPr id="0" name=""/>
        <dsp:cNvSpPr/>
      </dsp:nvSpPr>
      <dsp:spPr>
        <a:xfrm rot="5400000">
          <a:off x="757662" y="952453"/>
          <a:ext cx="1643496" cy="273474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9CA4F-D4CE-4DC8-9BDD-D1B377915405}">
      <dsp:nvSpPr>
        <dsp:cNvPr id="0" name=""/>
        <dsp:cNvSpPr/>
      </dsp:nvSpPr>
      <dsp:spPr>
        <a:xfrm>
          <a:off x="483322" y="1769551"/>
          <a:ext cx="2468940" cy="2164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3600" kern="1200" dirty="0">
              <a:solidFill>
                <a:srgbClr val="63727A"/>
              </a:solidFill>
              <a:latin typeface="Trebuchet MS" panose="020B0703020202090204" pitchFamily="34" charset="0"/>
              <a:ea typeface="+mn-ea"/>
              <a:cs typeface="Arial" pitchFamily="34" charset="0"/>
            </a:rPr>
          </a:br>
          <a:r>
            <a:rPr lang="en-US" sz="3600" kern="1200" dirty="0">
              <a:solidFill>
                <a:srgbClr val="0070C0"/>
              </a:solidFill>
              <a:latin typeface="Trebuchet MS" panose="020B0703020202090204" pitchFamily="34" charset="0"/>
              <a:ea typeface="+mn-ea"/>
              <a:cs typeface="Arial" pitchFamily="34" charset="0"/>
            </a:rPr>
            <a:t>past</a:t>
          </a:r>
        </a:p>
      </dsp:txBody>
      <dsp:txXfrm>
        <a:off x="483322" y="1769551"/>
        <a:ext cx="2468940" cy="2164170"/>
      </dsp:txXfrm>
    </dsp:sp>
    <dsp:sp modelId="{FE34BF46-1FA2-4208-B975-F68C29EE5499}">
      <dsp:nvSpPr>
        <dsp:cNvPr id="0" name=""/>
        <dsp:cNvSpPr/>
      </dsp:nvSpPr>
      <dsp:spPr>
        <a:xfrm>
          <a:off x="2486424" y="751118"/>
          <a:ext cx="465837" cy="465837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E3B778-82BD-4974-B651-E8A60A4E684A}">
      <dsp:nvSpPr>
        <dsp:cNvPr id="0" name=""/>
        <dsp:cNvSpPr/>
      </dsp:nvSpPr>
      <dsp:spPr>
        <a:xfrm rot="5400000">
          <a:off x="3780127" y="204541"/>
          <a:ext cx="1643496" cy="273474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7EBF9B-40B9-4C7B-9903-30E5DEE09BAA}">
      <dsp:nvSpPr>
        <dsp:cNvPr id="0" name=""/>
        <dsp:cNvSpPr/>
      </dsp:nvSpPr>
      <dsp:spPr>
        <a:xfrm>
          <a:off x="3505786" y="1021639"/>
          <a:ext cx="2468940" cy="2164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3600" kern="1200" dirty="0">
              <a:solidFill>
                <a:srgbClr val="63727A"/>
              </a:solidFill>
              <a:latin typeface="Trebuchet MS" panose="020B0703020202090204" pitchFamily="34" charset="0"/>
              <a:ea typeface="+mn-ea"/>
              <a:cs typeface="Arial" pitchFamily="34" charset="0"/>
            </a:rPr>
          </a:br>
          <a:r>
            <a:rPr lang="en-US" sz="3600" kern="1200" dirty="0">
              <a:solidFill>
                <a:srgbClr val="0070C0"/>
              </a:solidFill>
              <a:latin typeface="Trebuchet MS" panose="020B0703020202090204" pitchFamily="34" charset="0"/>
              <a:ea typeface="+mn-ea"/>
              <a:cs typeface="Arial" pitchFamily="34" charset="0"/>
            </a:rPr>
            <a:t>present</a:t>
          </a:r>
        </a:p>
      </dsp:txBody>
      <dsp:txXfrm>
        <a:off x="3505786" y="1021639"/>
        <a:ext cx="2468940" cy="2164170"/>
      </dsp:txXfrm>
    </dsp:sp>
    <dsp:sp modelId="{4360E0CA-AF0B-49AB-A9F4-E88124923A22}">
      <dsp:nvSpPr>
        <dsp:cNvPr id="0" name=""/>
        <dsp:cNvSpPr/>
      </dsp:nvSpPr>
      <dsp:spPr>
        <a:xfrm>
          <a:off x="5508889" y="3206"/>
          <a:ext cx="465837" cy="465837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45F7DF-C792-4CA8-8652-3FF2C4B6DB4E}">
      <dsp:nvSpPr>
        <dsp:cNvPr id="0" name=""/>
        <dsp:cNvSpPr/>
      </dsp:nvSpPr>
      <dsp:spPr>
        <a:xfrm rot="5400000">
          <a:off x="6802592" y="-543370"/>
          <a:ext cx="1643496" cy="273474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BFF12-F6B5-46DB-B509-7D12A245B64D}">
      <dsp:nvSpPr>
        <dsp:cNvPr id="0" name=""/>
        <dsp:cNvSpPr/>
      </dsp:nvSpPr>
      <dsp:spPr>
        <a:xfrm>
          <a:off x="6528251" y="273727"/>
          <a:ext cx="2468940" cy="2164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3600" kern="1200" dirty="0">
              <a:solidFill>
                <a:srgbClr val="63727A"/>
              </a:solidFill>
              <a:latin typeface="Trebuchet MS" panose="020B0703020202090204" pitchFamily="34" charset="0"/>
              <a:ea typeface="+mn-ea"/>
              <a:cs typeface="Arial" pitchFamily="34" charset="0"/>
            </a:rPr>
          </a:br>
          <a:r>
            <a:rPr lang="en-US" sz="3600" kern="1200" dirty="0">
              <a:solidFill>
                <a:srgbClr val="0070C0"/>
              </a:solidFill>
              <a:latin typeface="Trebuchet MS" panose="020B0703020202090204" pitchFamily="34" charset="0"/>
              <a:ea typeface="+mn-ea"/>
              <a:cs typeface="Arial" pitchFamily="34" charset="0"/>
            </a:rPr>
            <a:t>future</a:t>
          </a:r>
        </a:p>
      </dsp:txBody>
      <dsp:txXfrm>
        <a:off x="6528251" y="273727"/>
        <a:ext cx="2468940" cy="2164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70748-4EC3-4140-98F3-73B8EAC5D0F8}" type="datetimeFigureOut">
              <a:rPr lang="en-GB" smtClean="0"/>
              <a:pPr/>
              <a:t>14/12/2019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DFFCCF-F66D-4BF9-A92C-434375CDC91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179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FFCCF-F66D-4BF9-A92C-434375CDC91C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899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FFCCF-F66D-4BF9-A92C-434375CDC91C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496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AEAEA"/>
              </a:gs>
              <a:gs pos="10000">
                <a:srgbClr val="EAEAEA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800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09A5EB5-5B91-9E44-999B-5AF05DD277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AE11A5-2DD9-7646-B548-8AFE3B7602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869" y="381000"/>
            <a:ext cx="3931063" cy="124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AEAEA"/>
              </a:gs>
              <a:gs pos="10000">
                <a:srgbClr val="EAEAEA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2A8ACA-953C-A84B-9607-F68CC811BC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1C962B7-907B-324B-8527-540C64F36174}"/>
              </a:ext>
            </a:extLst>
          </p:cNvPr>
          <p:cNvCxnSpPr>
            <a:cxnSpLocks/>
          </p:cNvCxnSpPr>
          <p:nvPr userDrawn="1"/>
        </p:nvCxnSpPr>
        <p:spPr>
          <a:xfrm>
            <a:off x="0" y="3420374"/>
            <a:ext cx="12192000" cy="0"/>
          </a:xfrm>
          <a:prstGeom prst="line">
            <a:avLst/>
          </a:prstGeom>
          <a:ln w="19050">
            <a:solidFill>
              <a:srgbClr val="6372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55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AEAEA"/>
              </a:gs>
              <a:gs pos="10000">
                <a:srgbClr val="EAEAEA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287D1-B871-D743-8740-EE6A45C85F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D09D13-B7A3-F941-BD54-3739C7015824}"/>
              </a:ext>
            </a:extLst>
          </p:cNvPr>
          <p:cNvCxnSpPr/>
          <p:nvPr userDrawn="1"/>
        </p:nvCxnSpPr>
        <p:spPr>
          <a:xfrm>
            <a:off x="0" y="3411748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65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D222B7-F565-7948-9E81-15FF40A3C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5" y="0"/>
            <a:ext cx="12191999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9350859-C8FE-F444-B72A-1E8B292564D6}"/>
              </a:ext>
            </a:extLst>
          </p:cNvPr>
          <p:cNvCxnSpPr/>
          <p:nvPr userDrawn="1"/>
        </p:nvCxnSpPr>
        <p:spPr>
          <a:xfrm>
            <a:off x="0" y="3420374"/>
            <a:ext cx="12192000" cy="0"/>
          </a:xfrm>
          <a:prstGeom prst="line">
            <a:avLst/>
          </a:prstGeom>
          <a:ln w="19050">
            <a:solidFill>
              <a:srgbClr val="00C1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5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AEAEA"/>
              </a:gs>
              <a:gs pos="10000">
                <a:srgbClr val="EAEAEA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800" dirty="0"/>
          </a:p>
        </p:txBody>
      </p:sp>
    </p:spTree>
    <p:extLst>
      <p:ext uri="{BB962C8B-B14F-4D97-AF65-F5344CB8AC3E}">
        <p14:creationId xmlns:p14="http://schemas.microsoft.com/office/powerpoint/2010/main" val="250821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61A2BD-8B27-6542-91EE-CFEBCF4282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AEAEA"/>
              </a:gs>
              <a:gs pos="10000">
                <a:srgbClr val="EAEAEA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2063E7-4173-FA47-A2F5-CE3D8C0939B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AEAEA"/>
              </a:gs>
              <a:gs pos="10000">
                <a:srgbClr val="EAEAEA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696F1B-1D4F-3C41-BB5D-34523980BF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58" y="148405"/>
            <a:ext cx="1833871" cy="58019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FFDBC6-3C06-E44A-8D7E-E037FF2777C1}"/>
              </a:ext>
            </a:extLst>
          </p:cNvPr>
          <p:cNvCxnSpPr/>
          <p:nvPr userDrawn="1"/>
        </p:nvCxnSpPr>
        <p:spPr>
          <a:xfrm>
            <a:off x="0" y="898805"/>
            <a:ext cx="12192000" cy="0"/>
          </a:xfrm>
          <a:prstGeom prst="line">
            <a:avLst/>
          </a:prstGeom>
          <a:ln w="12700">
            <a:solidFill>
              <a:srgbClr val="63727A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DFA6FB4-B60B-E64B-AA8D-E1A6910760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85" b="62645"/>
          <a:stretch/>
        </p:blipFill>
        <p:spPr>
          <a:xfrm>
            <a:off x="9677400" y="4979127"/>
            <a:ext cx="2514600" cy="187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8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D35254-DF5E-45DE-A79D-2D0A8C9BB4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E4AC52-3CE9-4277-88BC-6A5FA87F141E}"/>
              </a:ext>
            </a:extLst>
          </p:cNvPr>
          <p:cNvCxnSpPr/>
          <p:nvPr userDrawn="1"/>
        </p:nvCxnSpPr>
        <p:spPr>
          <a:xfrm>
            <a:off x="0" y="3411748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181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323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5" r:id="rId4"/>
    <p:sldLayoutId id="2147483663" r:id="rId5"/>
    <p:sldLayoutId id="2147483655" r:id="rId6"/>
    <p:sldLayoutId id="2147483664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stqb.org/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vpetrou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etbrains.com/idea/download" TargetMode="External"/><Relationship Id="rId3" Type="http://schemas.openxmlformats.org/officeDocument/2006/relationships/hyperlink" Target="https://www.soapui.org/" TargetMode="External"/><Relationship Id="rId7" Type="http://schemas.openxmlformats.org/officeDocument/2006/relationships/hyperlink" Target="https://chromedriver.chromium.org/downloads" TargetMode="External"/><Relationship Id="rId2" Type="http://schemas.openxmlformats.org/officeDocument/2006/relationships/hyperlink" Target="http://www.istqb.org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aven.apache.org/download.cgi" TargetMode="External"/><Relationship Id="rId5" Type="http://schemas.openxmlformats.org/officeDocument/2006/relationships/hyperlink" Target="https://www.java.com/ES/download" TargetMode="External"/><Relationship Id="rId10" Type="http://schemas.openxmlformats.org/officeDocument/2006/relationships/hyperlink" Target="https://github.com/Intrasoft-International/STATION-8" TargetMode="External"/><Relationship Id="rId4" Type="http://schemas.openxmlformats.org/officeDocument/2006/relationships/hyperlink" Target="https://jmeter.apache.org/" TargetMode="External"/><Relationship Id="rId9" Type="http://schemas.openxmlformats.org/officeDocument/2006/relationships/hyperlink" Target="https://www.docker.com/get-started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www.linkedin.com/in/vpetrou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github.com/vpetrou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meetup.com/Thessaloniki-Software-Testing-and-QA" TargetMode="External"/><Relationship Id="rId5" Type="http://schemas.openxmlformats.org/officeDocument/2006/relationships/hyperlink" Target="mailto:petrou82@gmail.com" TargetMode="External"/><Relationship Id="rId10" Type="http://schemas.openxmlformats.org/officeDocument/2006/relationships/image" Target="../media/image28.png"/><Relationship Id="rId4" Type="http://schemas.openxmlformats.org/officeDocument/2006/relationships/hyperlink" Target="mailto:vpetrou@intrasoft-intl.com" TargetMode="External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intrasoft-international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witter.com/INTRASOFT_Int" TargetMode="External"/><Relationship Id="rId5" Type="http://schemas.openxmlformats.org/officeDocument/2006/relationships/image" Target="../media/image29.png"/><Relationship Id="rId4" Type="http://schemas.openxmlformats.org/officeDocument/2006/relationships/hyperlink" Target="https://www.linkedin.com/company/intrasoft-international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8">
            <a:extLst>
              <a:ext uri="{FF2B5EF4-FFF2-40B4-BE49-F238E27FC236}">
                <a16:creationId xmlns:a16="http://schemas.microsoft.com/office/drawing/2014/main" id="{78A6EED2-A08F-554F-B39F-DC53446B8E0B}"/>
              </a:ext>
            </a:extLst>
          </p:cNvPr>
          <p:cNvSpPr txBox="1"/>
          <p:nvPr/>
        </p:nvSpPr>
        <p:spPr>
          <a:xfrm>
            <a:off x="6568633" y="2992055"/>
            <a:ext cx="4971327" cy="3262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4000" dirty="0">
                <a:solidFill>
                  <a:srgbClr val="FFFFFF"/>
                </a:solidFill>
                <a:latin typeface="Trebuchet MS"/>
                <a:cs typeface="Trebuchet MS"/>
              </a:rPr>
              <a:t>Test Automation</a:t>
            </a:r>
          </a:p>
          <a:p>
            <a:pPr marL="12700">
              <a:lnSpc>
                <a:spcPct val="100000"/>
              </a:lnSpc>
            </a:pPr>
            <a:r>
              <a:rPr lang="en-US" sz="2400" dirty="0">
                <a:solidFill>
                  <a:srgbClr val="3BCCFF"/>
                </a:solidFill>
                <a:latin typeface="Trebuchet MS"/>
                <a:cs typeface="Trebuchet MS"/>
              </a:rPr>
              <a:t> Vasilis Petrou</a:t>
            </a:r>
          </a:p>
          <a:p>
            <a:pPr marL="12700">
              <a:lnSpc>
                <a:spcPct val="100000"/>
              </a:lnSpc>
            </a:pPr>
            <a:r>
              <a:rPr lang="en-US" sz="2400" dirty="0">
                <a:solidFill>
                  <a:srgbClr val="3BCCFF"/>
                </a:solidFill>
                <a:latin typeface="Trebuchet MS"/>
                <a:cs typeface="Trebuchet MS"/>
              </a:rPr>
              <a:t> Test Automation Leader </a:t>
            </a:r>
          </a:p>
          <a:p>
            <a:pPr marL="12700">
              <a:lnSpc>
                <a:spcPct val="100000"/>
              </a:lnSpc>
            </a:pPr>
            <a:endParaRPr lang="en-US" sz="2800" dirty="0">
              <a:solidFill>
                <a:srgbClr val="3BCCFF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endParaRPr lang="en-US" sz="2800" dirty="0">
              <a:solidFill>
                <a:srgbClr val="3BCCFF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endParaRPr lang="en-US" sz="2800" dirty="0">
              <a:solidFill>
                <a:srgbClr val="3BCCFF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lang="en-US" sz="2000" b="1" dirty="0">
                <a:solidFill>
                  <a:schemeClr val="bg1"/>
                </a:solidFill>
                <a:latin typeface="Trebuchet MS"/>
                <a:cs typeface="Trebuchet MS"/>
              </a:rPr>
              <a:t> Coding Hive Patras 2019 | Coding School</a:t>
            </a:r>
          </a:p>
          <a:p>
            <a:pPr marL="12700">
              <a:lnSpc>
                <a:spcPct val="100000"/>
              </a:lnSpc>
            </a:pPr>
            <a:r>
              <a:rPr lang="en-US" sz="2000" b="1" dirty="0">
                <a:solidFill>
                  <a:srgbClr val="FF7769"/>
                </a:solidFill>
                <a:latin typeface="Trebuchet MS"/>
                <a:cs typeface="Trebuchet MS"/>
              </a:rPr>
              <a:t> STATION 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A9D08-A112-402E-A2CF-B288CD0A3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81000"/>
            <a:ext cx="167268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0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EC701040-D3F5-A645-936B-7E8B12AE7E7E}"/>
              </a:ext>
            </a:extLst>
          </p:cNvPr>
          <p:cNvSpPr txBox="1">
            <a:spLocks/>
          </p:cNvSpPr>
          <p:nvPr/>
        </p:nvSpPr>
        <p:spPr>
          <a:xfrm>
            <a:off x="407368" y="0"/>
            <a:ext cx="9504982" cy="908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BEFA"/>
                </a:solidFill>
                <a:latin typeface="Trebuchet MS" panose="020B0603020202020204" pitchFamily="34" charset="0"/>
              </a:rPr>
              <a:t>What is the Job Title related to Test Automation?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4292C5-C46F-9641-8986-3D82B41A2BF6}"/>
              </a:ext>
            </a:extLst>
          </p:cNvPr>
          <p:cNvSpPr/>
          <p:nvPr/>
        </p:nvSpPr>
        <p:spPr>
          <a:xfrm>
            <a:off x="457200" y="1361513"/>
            <a:ext cx="10782300" cy="2979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3600" dirty="0">
                <a:solidFill>
                  <a:srgbClr val="0070C0"/>
                </a:solidFill>
                <a:latin typeface="Trebuchet MS" panose="020B0703020202090204" pitchFamily="34" charset="0"/>
                <a:cs typeface="Arial" pitchFamily="34" charset="0"/>
              </a:rPr>
              <a:t>Test Automation Engineer</a:t>
            </a:r>
          </a:p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2000" i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based on ISTQB (International Organization in Software Testing)</a:t>
            </a:r>
          </a:p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2400" u="sng" dirty="0">
                <a:solidFill>
                  <a:schemeClr val="accent1"/>
                </a:solidFill>
                <a:latin typeface="Trebuchet MS" panose="020B0703020202090204" pitchFamily="34" charset="0"/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www.istqb.org</a:t>
            </a:r>
            <a:endParaRPr lang="en-US" altLang="el-GR" sz="2400" u="sng" dirty="0">
              <a:solidFill>
                <a:schemeClr val="accent1"/>
              </a:solidFill>
              <a:latin typeface="Trebuchet MS" panose="020B0703020202090204" pitchFamily="34" charset="0"/>
              <a:cs typeface="Arial" pitchFamily="34" charset="0"/>
            </a:endParaRPr>
          </a:p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b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</a:b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Alternatively</a:t>
            </a: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the Job Title can also be:</a:t>
            </a:r>
            <a:endParaRPr lang="en-US" altLang="el-GR" sz="3600" dirty="0">
              <a:solidFill>
                <a:srgbClr val="63727A"/>
              </a:solidFill>
              <a:latin typeface="Trebuchet MS" panose="020B0703020202090204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9A3BEB-FB99-4FA3-836C-E5E0C2CF75F1}"/>
              </a:ext>
            </a:extLst>
          </p:cNvPr>
          <p:cNvSpPr/>
          <p:nvPr/>
        </p:nvSpPr>
        <p:spPr>
          <a:xfrm>
            <a:off x="3600450" y="4409513"/>
            <a:ext cx="4495800" cy="1686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Arial" panose="020B0604020202020204" pitchFamily="34" charset="0"/>
              <a:buChar char="•"/>
              <a:defRPr/>
            </a:pP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Software Engineer in Test</a:t>
            </a:r>
          </a:p>
          <a:p>
            <a:pPr marL="342900" lvl="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Arial" panose="020B0604020202020204" pitchFamily="34" charset="0"/>
              <a:buChar char="•"/>
              <a:defRPr/>
            </a:pP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QA Engineer</a:t>
            </a:r>
          </a:p>
          <a:p>
            <a:pPr marL="342900" lvl="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Arial" panose="020B0604020202020204" pitchFamily="34" charset="0"/>
              <a:buChar char="•"/>
              <a:defRPr/>
            </a:pP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QA Automation Engineer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BFAFD58-240D-41A7-B8A8-08516F694E65}"/>
              </a:ext>
            </a:extLst>
          </p:cNvPr>
          <p:cNvSpPr txBox="1">
            <a:spLocks/>
          </p:cNvSpPr>
          <p:nvPr/>
        </p:nvSpPr>
        <p:spPr>
          <a:xfrm>
            <a:off x="43298" y="6451394"/>
            <a:ext cx="45287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accent1"/>
                </a:solidFill>
              </a:rPr>
              <a:t>Vasilis PETROU | Test Automation Leader | INTRASOFT International </a:t>
            </a:r>
          </a:p>
        </p:txBody>
      </p:sp>
    </p:spTree>
    <p:extLst>
      <p:ext uri="{BB962C8B-B14F-4D97-AF65-F5344CB8AC3E}">
        <p14:creationId xmlns:p14="http://schemas.microsoft.com/office/powerpoint/2010/main" val="113982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EC701040-D3F5-A645-936B-7E8B12AE7E7E}"/>
              </a:ext>
            </a:extLst>
          </p:cNvPr>
          <p:cNvSpPr txBox="1">
            <a:spLocks/>
          </p:cNvSpPr>
          <p:nvPr/>
        </p:nvSpPr>
        <p:spPr>
          <a:xfrm>
            <a:off x="407368" y="0"/>
            <a:ext cx="9504982" cy="908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BEFA"/>
                </a:solidFill>
                <a:latin typeface="Trebuchet MS" panose="020B0603020202020204" pitchFamily="34" charset="0"/>
              </a:rPr>
              <a:t>What is the role of a Test Automation Engineer?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9A3BEB-FB99-4FA3-836C-E5E0C2CF75F1}"/>
              </a:ext>
            </a:extLst>
          </p:cNvPr>
          <p:cNvSpPr/>
          <p:nvPr/>
        </p:nvSpPr>
        <p:spPr>
          <a:xfrm>
            <a:off x="1227379" y="1304690"/>
            <a:ext cx="9737241" cy="4410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ü"/>
              <a:defRPr/>
            </a:pP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learn</a:t>
            </a: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application’s </a:t>
            </a: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business</a:t>
            </a: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</a:p>
          <a:p>
            <a:pPr marL="342900" lvl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ü"/>
              <a:defRPr/>
            </a:pP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analyze</a:t>
            </a: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and </a:t>
            </a: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write</a:t>
            </a: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test</a:t>
            </a: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cases</a:t>
            </a:r>
          </a:p>
          <a:p>
            <a:pPr marL="342900" lvl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ü"/>
              <a:defRPr/>
            </a:pP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design</a:t>
            </a: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and </a:t>
            </a: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write</a:t>
            </a: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test </a:t>
            </a: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automation</a:t>
            </a: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scripts</a:t>
            </a:r>
          </a:p>
          <a:p>
            <a:pPr marL="342900" lvl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ü"/>
              <a:defRPr/>
            </a:pP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use</a:t>
            </a: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test automation </a:t>
            </a: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frameworks</a:t>
            </a:r>
          </a:p>
          <a:p>
            <a:pPr marL="342900" lvl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ü"/>
              <a:defRPr/>
            </a:pP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investigate</a:t>
            </a: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issues</a:t>
            </a: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in software as a result of testing</a:t>
            </a:r>
          </a:p>
          <a:p>
            <a:pPr marL="342900" lvl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ü"/>
              <a:defRPr/>
            </a:pP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work</a:t>
            </a: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with</a:t>
            </a: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analysts</a:t>
            </a: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and </a:t>
            </a: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software</a:t>
            </a: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engineers</a:t>
            </a: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to find solutions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878CB56-8198-44FC-A9FF-02BCC6B3A60C}"/>
              </a:ext>
            </a:extLst>
          </p:cNvPr>
          <p:cNvSpPr txBox="1">
            <a:spLocks/>
          </p:cNvSpPr>
          <p:nvPr/>
        </p:nvSpPr>
        <p:spPr>
          <a:xfrm>
            <a:off x="43298" y="6451394"/>
            <a:ext cx="45287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accent1"/>
                </a:solidFill>
              </a:rPr>
              <a:t>Vasilis PETROU | Test Automation Leader | INTRASOFT International </a:t>
            </a:r>
          </a:p>
        </p:txBody>
      </p:sp>
    </p:spTree>
    <p:extLst>
      <p:ext uri="{BB962C8B-B14F-4D97-AF65-F5344CB8AC3E}">
        <p14:creationId xmlns:p14="http://schemas.microsoft.com/office/powerpoint/2010/main" val="13406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EC701040-D3F5-A645-936B-7E8B12AE7E7E}"/>
              </a:ext>
            </a:extLst>
          </p:cNvPr>
          <p:cNvSpPr txBox="1">
            <a:spLocks/>
          </p:cNvSpPr>
          <p:nvPr/>
        </p:nvSpPr>
        <p:spPr>
          <a:xfrm>
            <a:off x="407368" y="0"/>
            <a:ext cx="9504982" cy="908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BEFA"/>
                </a:solidFill>
                <a:latin typeface="Trebuchet MS" panose="020B0603020202020204" pitchFamily="34" charset="0"/>
              </a:rPr>
              <a:t>Some necessary skills of a Test Automation Engineer?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9A3BEB-FB99-4FA3-836C-E5E0C2CF75F1}"/>
              </a:ext>
            </a:extLst>
          </p:cNvPr>
          <p:cNvSpPr/>
          <p:nvPr/>
        </p:nvSpPr>
        <p:spPr>
          <a:xfrm>
            <a:off x="1227379" y="1600200"/>
            <a:ext cx="9737241" cy="3671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q"/>
              <a:defRPr/>
            </a:pP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coding</a:t>
            </a:r>
          </a:p>
          <a:p>
            <a:pPr marL="342900" lvl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q"/>
              <a:defRPr/>
            </a:pP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ability to </a:t>
            </a: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decide</a:t>
            </a: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what </a:t>
            </a: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not</a:t>
            </a: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to</a:t>
            </a: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be </a:t>
            </a: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automated</a:t>
            </a:r>
          </a:p>
          <a:p>
            <a:pPr marL="342900" lvl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q"/>
              <a:defRPr/>
            </a:pP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analytical</a:t>
            </a: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thinking</a:t>
            </a: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</a:p>
          <a:p>
            <a:pPr marL="342900" lvl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q"/>
              <a:defRPr/>
            </a:pP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willingness for manual</a:t>
            </a: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testing</a:t>
            </a: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when required</a:t>
            </a:r>
          </a:p>
          <a:p>
            <a:pPr marL="342900" lvl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q"/>
              <a:defRPr/>
            </a:pP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ability to </a:t>
            </a: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analyze</a:t>
            </a: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issues</a:t>
            </a: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and </a:t>
            </a: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report</a:t>
            </a: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them </a:t>
            </a: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properly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C4E0D120-88F4-424A-AF8A-9041F3B0A326}"/>
              </a:ext>
            </a:extLst>
          </p:cNvPr>
          <p:cNvSpPr txBox="1">
            <a:spLocks/>
          </p:cNvSpPr>
          <p:nvPr/>
        </p:nvSpPr>
        <p:spPr>
          <a:xfrm>
            <a:off x="43298" y="6451394"/>
            <a:ext cx="45287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accent1"/>
                </a:solidFill>
              </a:rPr>
              <a:t>Vasilis PETROU | Test Automation Leader | INTRASOFT International </a:t>
            </a:r>
          </a:p>
        </p:txBody>
      </p:sp>
    </p:spTree>
    <p:extLst>
      <p:ext uri="{BB962C8B-B14F-4D97-AF65-F5344CB8AC3E}">
        <p14:creationId xmlns:p14="http://schemas.microsoft.com/office/powerpoint/2010/main" val="325789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8">
            <a:extLst>
              <a:ext uri="{FF2B5EF4-FFF2-40B4-BE49-F238E27FC236}">
                <a16:creationId xmlns:a16="http://schemas.microsoft.com/office/drawing/2014/main" id="{7500E1DF-D987-B744-9A61-FCDAC1C60CF5}"/>
              </a:ext>
            </a:extLst>
          </p:cNvPr>
          <p:cNvSpPr txBox="1"/>
          <p:nvPr/>
        </p:nvSpPr>
        <p:spPr>
          <a:xfrm>
            <a:off x="6568633" y="3637085"/>
            <a:ext cx="4114799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Trebuchet MS"/>
                <a:cs typeface="Trebuchet MS"/>
              </a:rPr>
              <a:t>Let’s see some code</a:t>
            </a:r>
            <a:endParaRPr lang="el-GR" sz="32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5" name="object 38">
            <a:extLst>
              <a:ext uri="{FF2B5EF4-FFF2-40B4-BE49-F238E27FC236}">
                <a16:creationId xmlns:a16="http://schemas.microsoft.com/office/drawing/2014/main" id="{11750424-F190-48E0-9B2A-14C2649C560B}"/>
              </a:ext>
            </a:extLst>
          </p:cNvPr>
          <p:cNvSpPr txBox="1"/>
          <p:nvPr/>
        </p:nvSpPr>
        <p:spPr>
          <a:xfrm>
            <a:off x="6568633" y="2728473"/>
            <a:ext cx="4114799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dirty="0">
                <a:solidFill>
                  <a:schemeClr val="accent1"/>
                </a:solidFill>
                <a:latin typeface="Trebuchet MS"/>
                <a:cs typeface="Trebuchet MS"/>
              </a:rPr>
              <a:t>Practice</a:t>
            </a:r>
            <a:endParaRPr lang="el-GR" sz="320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65492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EC701040-D3F5-A645-936B-7E8B12AE7E7E}"/>
              </a:ext>
            </a:extLst>
          </p:cNvPr>
          <p:cNvSpPr txBox="1">
            <a:spLocks/>
          </p:cNvSpPr>
          <p:nvPr/>
        </p:nvSpPr>
        <p:spPr>
          <a:xfrm>
            <a:off x="407368" y="0"/>
            <a:ext cx="9504982" cy="908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BEFA"/>
                </a:solidFill>
                <a:latin typeface="Trebuchet MS" panose="020B0603020202020204" pitchFamily="34" charset="0"/>
              </a:rPr>
              <a:t>How we will deliver the Test Automation Projects?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4292C5-C46F-9641-8986-3D82B41A2BF6}"/>
              </a:ext>
            </a:extLst>
          </p:cNvPr>
          <p:cNvSpPr/>
          <p:nvPr/>
        </p:nvSpPr>
        <p:spPr>
          <a:xfrm>
            <a:off x="704850" y="984547"/>
            <a:ext cx="10782300" cy="578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tests</a:t>
            </a: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will be </a:t>
            </a: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executed</a:t>
            </a: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with just a </a:t>
            </a: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simple</a:t>
            </a: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  <a:r>
              <a:rPr lang="en-US" altLang="el-GR" sz="2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click</a:t>
            </a: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50A873E1-4C8E-47DB-8C4E-E10F37C1BE1C}"/>
              </a:ext>
            </a:extLst>
          </p:cNvPr>
          <p:cNvSpPr txBox="1">
            <a:spLocks/>
          </p:cNvSpPr>
          <p:nvPr/>
        </p:nvSpPr>
        <p:spPr>
          <a:xfrm>
            <a:off x="43298" y="6451394"/>
            <a:ext cx="45287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accent1"/>
                </a:solidFill>
              </a:rPr>
              <a:t>Vasilis PETROU | Test Automation Leader | INTRASOFT International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8DF68C-294E-4473-8EB7-21EB42616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519" y="1639541"/>
            <a:ext cx="5518962" cy="477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2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EC701040-D3F5-A645-936B-7E8B12AE7E7E}"/>
              </a:ext>
            </a:extLst>
          </p:cNvPr>
          <p:cNvSpPr txBox="1">
            <a:spLocks/>
          </p:cNvSpPr>
          <p:nvPr/>
        </p:nvSpPr>
        <p:spPr>
          <a:xfrm>
            <a:off x="407368" y="0"/>
            <a:ext cx="9504982" cy="908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BEFA"/>
                </a:solidFill>
                <a:latin typeface="Trebuchet MS" panose="020B0603020202020204" pitchFamily="34" charset="0"/>
              </a:rPr>
              <a:t>How we will test the UI?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4292C5-C46F-9641-8986-3D82B41A2BF6}"/>
              </a:ext>
            </a:extLst>
          </p:cNvPr>
          <p:cNvSpPr/>
          <p:nvPr/>
        </p:nvSpPr>
        <p:spPr>
          <a:xfrm>
            <a:off x="704850" y="1382286"/>
            <a:ext cx="107823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32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To test the 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32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UI</a:t>
            </a:r>
            <a:r>
              <a:rPr lang="en-US" altLang="el-GR" sz="32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of our </a:t>
            </a:r>
            <a:r>
              <a:rPr lang="en-US" altLang="el-GR" sz="32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Web</a:t>
            </a:r>
            <a:r>
              <a:rPr lang="en-US" altLang="el-GR" sz="32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  <a:r>
              <a:rPr lang="en-US" altLang="el-GR" sz="32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Application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32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we will use: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br>
              <a:rPr lang="en-US" altLang="el-GR" sz="2000" b="1" dirty="0">
                <a:solidFill>
                  <a:srgbClr val="0070C0"/>
                </a:solidFill>
                <a:latin typeface="Trebuchet MS" panose="020B0703020202090204" pitchFamily="34" charset="0"/>
                <a:cs typeface="Arial" pitchFamily="34" charset="0"/>
              </a:rPr>
            </a:br>
            <a:r>
              <a:rPr lang="en-US" altLang="el-GR" sz="3600" b="1" dirty="0">
                <a:solidFill>
                  <a:srgbClr val="0070C0"/>
                </a:solidFill>
                <a:latin typeface="Trebuchet MS" panose="020B0703020202090204" pitchFamily="34" charset="0"/>
                <a:cs typeface="Arial" pitchFamily="34" charset="0"/>
              </a:rPr>
              <a:t>Java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3600" b="1" dirty="0">
                <a:solidFill>
                  <a:srgbClr val="0070C0"/>
                </a:solidFill>
                <a:latin typeface="Trebuchet MS" panose="020B0703020202090204" pitchFamily="34" charset="0"/>
                <a:cs typeface="Arial" pitchFamily="34" charset="0"/>
              </a:rPr>
              <a:t>Maven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3600" b="1" dirty="0">
                <a:solidFill>
                  <a:srgbClr val="0070C0"/>
                </a:solidFill>
                <a:latin typeface="Trebuchet MS" panose="020B0703020202090204" pitchFamily="34" charset="0"/>
                <a:cs typeface="Arial" pitchFamily="34" charset="0"/>
              </a:rPr>
              <a:t>Selenium WebDriver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3600" b="1" dirty="0">
                <a:solidFill>
                  <a:srgbClr val="0070C0"/>
                </a:solidFill>
                <a:latin typeface="Trebuchet MS" panose="020B0703020202090204" pitchFamily="34" charset="0"/>
                <a:cs typeface="Arial" pitchFamily="34" charset="0"/>
              </a:rPr>
              <a:t>TestNG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50A873E1-4C8E-47DB-8C4E-E10F37C1BE1C}"/>
              </a:ext>
            </a:extLst>
          </p:cNvPr>
          <p:cNvSpPr txBox="1">
            <a:spLocks/>
          </p:cNvSpPr>
          <p:nvPr/>
        </p:nvSpPr>
        <p:spPr>
          <a:xfrm>
            <a:off x="43298" y="6451394"/>
            <a:ext cx="45287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accent1"/>
                </a:solidFill>
              </a:rPr>
              <a:t>Vasilis PETROU | Test Automation Leader | INTRASOFT International </a:t>
            </a:r>
          </a:p>
        </p:txBody>
      </p:sp>
    </p:spTree>
    <p:extLst>
      <p:ext uri="{BB962C8B-B14F-4D97-AF65-F5344CB8AC3E}">
        <p14:creationId xmlns:p14="http://schemas.microsoft.com/office/powerpoint/2010/main" val="179728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EC701040-D3F5-A645-936B-7E8B12AE7E7E}"/>
              </a:ext>
            </a:extLst>
          </p:cNvPr>
          <p:cNvSpPr txBox="1">
            <a:spLocks/>
          </p:cNvSpPr>
          <p:nvPr/>
        </p:nvSpPr>
        <p:spPr>
          <a:xfrm>
            <a:off x="407368" y="0"/>
            <a:ext cx="9504982" cy="908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BEFA"/>
                </a:solidFill>
                <a:latin typeface="Trebuchet MS" panose="020B0603020202020204" pitchFamily="34" charset="0"/>
              </a:rPr>
              <a:t>How we accelerate the implementation </a:t>
            </a:r>
            <a:br>
              <a:rPr lang="en-US" sz="2800" b="1" dirty="0">
                <a:solidFill>
                  <a:srgbClr val="00BEFA"/>
                </a:solidFill>
                <a:latin typeface="Trebuchet MS" panose="020B0603020202020204" pitchFamily="34" charset="0"/>
              </a:rPr>
            </a:br>
            <a:r>
              <a:rPr lang="en-US" sz="2800" b="1" dirty="0">
                <a:solidFill>
                  <a:srgbClr val="00BEFA"/>
                </a:solidFill>
                <a:latin typeface="Trebuchet MS" panose="020B0603020202020204" pitchFamily="34" charset="0"/>
              </a:rPr>
              <a:t>of the Test Automation Projects?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50A873E1-4C8E-47DB-8C4E-E10F37C1BE1C}"/>
              </a:ext>
            </a:extLst>
          </p:cNvPr>
          <p:cNvSpPr txBox="1">
            <a:spLocks/>
          </p:cNvSpPr>
          <p:nvPr/>
        </p:nvSpPr>
        <p:spPr>
          <a:xfrm>
            <a:off x="43298" y="6451394"/>
            <a:ext cx="45287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accent1"/>
                </a:solidFill>
              </a:rPr>
              <a:t>Vasilis PETROU | Test Automation Leader | INTRASOFT International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E0619F-6AD1-44A4-A5F7-B0105834F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69" y="1241320"/>
            <a:ext cx="5444031" cy="48768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B4292C5-C46F-9641-8986-3D82B41A2BF6}"/>
              </a:ext>
            </a:extLst>
          </p:cNvPr>
          <p:cNvSpPr/>
          <p:nvPr/>
        </p:nvSpPr>
        <p:spPr>
          <a:xfrm>
            <a:off x="6096000" y="2585756"/>
            <a:ext cx="5105400" cy="1686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To accelerate our implementation 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we will create </a:t>
            </a:r>
            <a:r>
              <a:rPr lang="en-US" altLang="el-GR" sz="2400" b="1" dirty="0">
                <a:solidFill>
                  <a:srgbClr val="0061B9"/>
                </a:solidFill>
                <a:latin typeface="Trebuchet MS" panose="020B0703020202090204" pitchFamily="34" charset="0"/>
                <a:cs typeface="Arial" pitchFamily="34" charset="0"/>
              </a:rPr>
              <a:t>common methods</a:t>
            </a: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to be used in many cases.</a:t>
            </a:r>
          </a:p>
        </p:txBody>
      </p:sp>
    </p:spTree>
    <p:extLst>
      <p:ext uri="{BB962C8B-B14F-4D97-AF65-F5344CB8AC3E}">
        <p14:creationId xmlns:p14="http://schemas.microsoft.com/office/powerpoint/2010/main" val="190358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EC701040-D3F5-A645-936B-7E8B12AE7E7E}"/>
              </a:ext>
            </a:extLst>
          </p:cNvPr>
          <p:cNvSpPr txBox="1">
            <a:spLocks/>
          </p:cNvSpPr>
          <p:nvPr/>
        </p:nvSpPr>
        <p:spPr>
          <a:xfrm>
            <a:off x="407368" y="0"/>
            <a:ext cx="9504982" cy="908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BEFA"/>
                </a:solidFill>
                <a:latin typeface="Trebuchet MS" panose="020B0603020202020204" pitchFamily="34" charset="0"/>
              </a:rPr>
              <a:t>How we achieve better maintenance for our Test Automation Projects?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50A873E1-4C8E-47DB-8C4E-E10F37C1BE1C}"/>
              </a:ext>
            </a:extLst>
          </p:cNvPr>
          <p:cNvSpPr txBox="1">
            <a:spLocks/>
          </p:cNvSpPr>
          <p:nvPr/>
        </p:nvSpPr>
        <p:spPr>
          <a:xfrm>
            <a:off x="43298" y="6451394"/>
            <a:ext cx="45287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accent1"/>
                </a:solidFill>
              </a:rPr>
              <a:t>Vasilis PETROU | Test Automation Leader | INTRASOFT International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4292C5-C46F-9641-8986-3D82B41A2BF6}"/>
              </a:ext>
            </a:extLst>
          </p:cNvPr>
          <p:cNvSpPr/>
          <p:nvPr/>
        </p:nvSpPr>
        <p:spPr>
          <a:xfrm>
            <a:off x="504823" y="1057407"/>
            <a:ext cx="11182350" cy="821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36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We will use </a:t>
            </a:r>
            <a:r>
              <a:rPr lang="en-US" altLang="el-GR" sz="3600" b="1" dirty="0">
                <a:solidFill>
                  <a:srgbClr val="0070C0"/>
                </a:solidFill>
                <a:latin typeface="Trebuchet MS" panose="020B0703020202090204" pitchFamily="34" charset="0"/>
                <a:cs typeface="Arial" pitchFamily="34" charset="0"/>
              </a:rPr>
              <a:t>Page Object Model </a:t>
            </a:r>
            <a:r>
              <a:rPr lang="en-US" altLang="el-GR" sz="3600" dirty="0">
                <a:solidFill>
                  <a:srgbClr val="6B7377"/>
                </a:solidFill>
                <a:latin typeface="Trebuchet MS" panose="020B0703020202090204" pitchFamily="34" charset="0"/>
                <a:cs typeface="Arial" pitchFamily="34" charset="0"/>
              </a:rPr>
              <a:t>design pattern</a:t>
            </a:r>
          </a:p>
        </p:txBody>
      </p:sp>
      <p:pic>
        <p:nvPicPr>
          <p:cNvPr id="3074" name="Picture 2" descr="Αποτέλεσμα εικόνας για page object pattern">
            <a:extLst>
              <a:ext uri="{FF2B5EF4-FFF2-40B4-BE49-F238E27FC236}">
                <a16:creationId xmlns:a16="http://schemas.microsoft.com/office/drawing/2014/main" id="{AE8F126F-20BD-4B44-8318-C3DEFBA37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60" y="2103024"/>
            <a:ext cx="6238875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2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EC701040-D3F5-A645-936B-7E8B12AE7E7E}"/>
              </a:ext>
            </a:extLst>
          </p:cNvPr>
          <p:cNvSpPr txBox="1">
            <a:spLocks/>
          </p:cNvSpPr>
          <p:nvPr/>
        </p:nvSpPr>
        <p:spPr>
          <a:xfrm>
            <a:off x="407368" y="0"/>
            <a:ext cx="9504982" cy="908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BEFA"/>
                </a:solidFill>
                <a:latin typeface="Trebuchet MS" panose="020B0603020202020204" pitchFamily="34" charset="0"/>
              </a:rPr>
              <a:t>How we apply Object Oriented Principles to our Test Automation Projects?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50A873E1-4C8E-47DB-8C4E-E10F37C1BE1C}"/>
              </a:ext>
            </a:extLst>
          </p:cNvPr>
          <p:cNvSpPr txBox="1">
            <a:spLocks/>
          </p:cNvSpPr>
          <p:nvPr/>
        </p:nvSpPr>
        <p:spPr>
          <a:xfrm>
            <a:off x="43298" y="6451394"/>
            <a:ext cx="45287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accent1"/>
                </a:solidFill>
              </a:rPr>
              <a:t>Vasilis PETROU | Test Automation Leader | INTRASOFT International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E5DB-D37F-44E8-ADAA-008989A6FC50}"/>
              </a:ext>
            </a:extLst>
          </p:cNvPr>
          <p:cNvSpPr/>
          <p:nvPr/>
        </p:nvSpPr>
        <p:spPr>
          <a:xfrm>
            <a:off x="8547508" y="2266693"/>
            <a:ext cx="3054927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2800" dirty="0">
                <a:solidFill>
                  <a:srgbClr val="6B7377"/>
                </a:solidFill>
                <a:latin typeface="Trebuchet MS" panose="020B0703020202090204" pitchFamily="34" charset="0"/>
                <a:cs typeface="Arial" pitchFamily="34" charset="0"/>
              </a:rPr>
              <a:t>encapsulation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83268-1002-4A8B-93D3-9BCD678C7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444"/>
          <a:stretch/>
        </p:blipFill>
        <p:spPr>
          <a:xfrm>
            <a:off x="8229600" y="3209240"/>
            <a:ext cx="3690745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CD858B-DEDD-4973-A88C-4EF9316CD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527"/>
          <a:stretch/>
        </p:blipFill>
        <p:spPr>
          <a:xfrm>
            <a:off x="4038601" y="4046787"/>
            <a:ext cx="4114800" cy="20580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EA28DB-2C30-40CD-A4A4-24ACA3260116}"/>
              </a:ext>
            </a:extLst>
          </p:cNvPr>
          <p:cNvSpPr/>
          <p:nvPr/>
        </p:nvSpPr>
        <p:spPr>
          <a:xfrm>
            <a:off x="4610100" y="2398939"/>
            <a:ext cx="27255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2800" dirty="0">
                <a:solidFill>
                  <a:srgbClr val="6B7377"/>
                </a:solidFill>
                <a:latin typeface="Trebuchet MS" panose="020B0703020202090204" pitchFamily="34" charset="0"/>
                <a:cs typeface="Arial" pitchFamily="34" charset="0"/>
              </a:rPr>
              <a:t>inheritance 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2800" dirty="0">
                <a:solidFill>
                  <a:srgbClr val="6B7377"/>
                </a:solidFill>
                <a:latin typeface="Trebuchet MS" panose="020B0703020202090204" pitchFamily="34" charset="0"/>
                <a:cs typeface="Arial" pitchFamily="34" charset="0"/>
              </a:rPr>
              <a:t>&amp; 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2800" dirty="0">
                <a:solidFill>
                  <a:srgbClr val="6B7377"/>
                </a:solidFill>
                <a:latin typeface="Trebuchet MS" panose="020B0703020202090204" pitchFamily="34" charset="0"/>
                <a:cs typeface="Arial" pitchFamily="34" charset="0"/>
              </a:rPr>
              <a:t>abstraction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B1DD65-6C0A-4E5E-880C-7880809D0D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000"/>
          <a:stretch/>
        </p:blipFill>
        <p:spPr>
          <a:xfrm>
            <a:off x="309950" y="3056841"/>
            <a:ext cx="3615171" cy="25907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A478B2A-B84C-4AFB-88AA-D21725BDB3C5}"/>
              </a:ext>
            </a:extLst>
          </p:cNvPr>
          <p:cNvSpPr/>
          <p:nvPr/>
        </p:nvSpPr>
        <p:spPr>
          <a:xfrm>
            <a:off x="526859" y="2266693"/>
            <a:ext cx="3181351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2800" dirty="0">
                <a:solidFill>
                  <a:srgbClr val="6B7377"/>
                </a:solidFill>
                <a:latin typeface="Trebuchet MS" panose="020B0703020202090204" pitchFamily="34" charset="0"/>
                <a:cs typeface="Arial" pitchFamily="34" charset="0"/>
              </a:rPr>
              <a:t>polymorphism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AA912F-0A0C-4D98-8E29-D3CDF60318CA}"/>
              </a:ext>
            </a:extLst>
          </p:cNvPr>
          <p:cNvSpPr/>
          <p:nvPr/>
        </p:nvSpPr>
        <p:spPr>
          <a:xfrm>
            <a:off x="243606" y="1075563"/>
            <a:ext cx="11458573" cy="821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36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We will use </a:t>
            </a:r>
            <a:r>
              <a:rPr lang="en-US" altLang="el-GR" sz="3600" b="1" dirty="0">
                <a:solidFill>
                  <a:srgbClr val="0070C0"/>
                </a:solidFill>
                <a:latin typeface="Trebuchet MS" panose="020B0703020202090204" pitchFamily="34" charset="0"/>
                <a:cs typeface="Arial" pitchFamily="34" charset="0"/>
              </a:rPr>
              <a:t>Object Oriented Programming </a:t>
            </a:r>
            <a:r>
              <a:rPr lang="en-US" altLang="el-GR" sz="36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principals</a:t>
            </a:r>
          </a:p>
        </p:txBody>
      </p:sp>
    </p:spTree>
    <p:extLst>
      <p:ext uri="{BB962C8B-B14F-4D97-AF65-F5344CB8AC3E}">
        <p14:creationId xmlns:p14="http://schemas.microsoft.com/office/powerpoint/2010/main" val="195269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EC701040-D3F5-A645-936B-7E8B12AE7E7E}"/>
              </a:ext>
            </a:extLst>
          </p:cNvPr>
          <p:cNvSpPr txBox="1">
            <a:spLocks/>
          </p:cNvSpPr>
          <p:nvPr/>
        </p:nvSpPr>
        <p:spPr>
          <a:xfrm>
            <a:off x="407368" y="0"/>
            <a:ext cx="9504982" cy="908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solidFill>
                  <a:srgbClr val="00BEFA"/>
                </a:solidFill>
                <a:latin typeface="Trebuchet MS" panose="020B0603020202020204" pitchFamily="34" charset="0"/>
              </a:rPr>
              <a:t>How we will test the Web Services?</a:t>
            </a:r>
            <a:endParaRPr lang="en-US" sz="2800" b="1" dirty="0">
              <a:solidFill>
                <a:srgbClr val="00BEFA"/>
              </a:solidFill>
              <a:latin typeface="Trebuchet MS" panose="020B0603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4292C5-C46F-9641-8986-3D82B41A2BF6}"/>
              </a:ext>
            </a:extLst>
          </p:cNvPr>
          <p:cNvSpPr/>
          <p:nvPr/>
        </p:nvSpPr>
        <p:spPr>
          <a:xfrm>
            <a:off x="704850" y="1936283"/>
            <a:ext cx="107823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320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To test the 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3200" b="1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RESTfull Web Services</a:t>
            </a:r>
            <a:r>
              <a:rPr lang="en-US" altLang="el-GR" sz="320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of our </a:t>
            </a:r>
            <a:r>
              <a:rPr lang="en-US" altLang="el-GR" sz="3200" b="1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Web</a:t>
            </a:r>
            <a:r>
              <a:rPr lang="en-US" altLang="el-GR" sz="320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  <a:r>
              <a:rPr lang="en-US" altLang="el-GR" sz="3200" b="1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Application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320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we will use: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br>
              <a:rPr lang="en-US" altLang="el-GR" sz="2000" b="1">
                <a:solidFill>
                  <a:srgbClr val="0070C0"/>
                </a:solidFill>
                <a:latin typeface="Trebuchet MS" panose="020B0703020202090204" pitchFamily="34" charset="0"/>
                <a:cs typeface="Arial" pitchFamily="34" charset="0"/>
              </a:rPr>
            </a:br>
            <a:r>
              <a:rPr lang="en-US" altLang="el-GR" sz="3600" b="1">
                <a:solidFill>
                  <a:srgbClr val="0070C0"/>
                </a:solidFill>
                <a:latin typeface="Trebuchet MS" panose="020B0703020202090204" pitchFamily="34" charset="0"/>
                <a:cs typeface="Arial" pitchFamily="34" charset="0"/>
              </a:rPr>
              <a:t>SoapUI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3600" b="1">
                <a:solidFill>
                  <a:srgbClr val="0070C0"/>
                </a:solidFill>
                <a:latin typeface="Trebuchet MS" panose="020B0703020202090204" pitchFamily="34" charset="0"/>
                <a:cs typeface="Arial" pitchFamily="34" charset="0"/>
              </a:rPr>
              <a:t>Apache Groovy</a:t>
            </a:r>
            <a:endParaRPr lang="en-US" altLang="el-GR" sz="3600" b="1" dirty="0">
              <a:solidFill>
                <a:srgbClr val="0070C0"/>
              </a:solidFill>
              <a:latin typeface="Trebuchet MS" panose="020B0703020202090204" pitchFamily="34" charset="0"/>
              <a:cs typeface="Arial" pitchFamily="34" charset="0"/>
            </a:endParaRP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50A873E1-4C8E-47DB-8C4E-E10F37C1BE1C}"/>
              </a:ext>
            </a:extLst>
          </p:cNvPr>
          <p:cNvSpPr txBox="1">
            <a:spLocks/>
          </p:cNvSpPr>
          <p:nvPr/>
        </p:nvSpPr>
        <p:spPr>
          <a:xfrm>
            <a:off x="43298" y="6451394"/>
            <a:ext cx="45287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accent1"/>
                </a:solidFill>
              </a:rPr>
              <a:t>Vasilis PETROU | Test Automation Leader | INTRASOFT International 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EE815D-B4F3-4298-97B8-C0DC3CB0B1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974287"/>
            <a:ext cx="2862262" cy="244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0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EC701040-D3F5-A645-936B-7E8B12AE7E7E}"/>
              </a:ext>
            </a:extLst>
          </p:cNvPr>
          <p:cNvSpPr txBox="1">
            <a:spLocks/>
          </p:cNvSpPr>
          <p:nvPr/>
        </p:nvSpPr>
        <p:spPr>
          <a:xfrm>
            <a:off x="407368" y="0"/>
            <a:ext cx="9504982" cy="908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BEFA"/>
                </a:solidFill>
                <a:latin typeface="Trebuchet MS" panose="020B0603020202020204" pitchFamily="34" charset="0"/>
              </a:rPr>
              <a:t>About me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4292C5-C46F-9641-8986-3D82B41A2BF6}"/>
              </a:ext>
            </a:extLst>
          </p:cNvPr>
          <p:cNvSpPr/>
          <p:nvPr/>
        </p:nvSpPr>
        <p:spPr>
          <a:xfrm>
            <a:off x="3807125" y="1752600"/>
            <a:ext cx="7772400" cy="2557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q"/>
              <a:defRPr/>
            </a:pPr>
            <a:r>
              <a:rPr lang="en-US" altLang="el-GR" sz="1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Test Automation Leader @ Intrasoft International | 4 years</a:t>
            </a:r>
          </a:p>
          <a:p>
            <a:pPr marL="342900" lvl="0" indent="-342900" fontAlgn="base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q"/>
              <a:defRPr/>
            </a:pPr>
            <a:r>
              <a:rPr lang="en-US" altLang="el-GR" sz="1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More than 15 years experience in Software Engineering</a:t>
            </a:r>
          </a:p>
          <a:p>
            <a:pPr marL="342900" lvl="0" indent="-342900" fontAlgn="base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q"/>
              <a:defRPr/>
            </a:pPr>
            <a:r>
              <a:rPr lang="en-US" altLang="el-GR" sz="1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Thessaloniki Software Testing &amp; QA Meetup Co-organizer</a:t>
            </a:r>
          </a:p>
          <a:p>
            <a:pPr marL="342900" lvl="0" indent="-342900" fontAlgn="base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q"/>
              <a:defRPr/>
            </a:pPr>
            <a:r>
              <a:rPr lang="en-US" altLang="el-GR" sz="1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Volunteer Speaker on Test Automation to Universities, Colleges, Meetups &amp; Conferences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B51734F-E9EA-4BD9-8411-DCF49BDC2CE8}"/>
              </a:ext>
            </a:extLst>
          </p:cNvPr>
          <p:cNvSpPr txBox="1">
            <a:spLocks/>
          </p:cNvSpPr>
          <p:nvPr/>
        </p:nvSpPr>
        <p:spPr>
          <a:xfrm>
            <a:off x="43298" y="6451394"/>
            <a:ext cx="45287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accent1"/>
                </a:solidFill>
              </a:rPr>
              <a:t>Vasilis PETROU | Test Automation Leader | INTRASOFT International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7A7DAB-BC28-424B-8E3A-EA01B4B6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8" r="20334"/>
          <a:stretch/>
        </p:blipFill>
        <p:spPr>
          <a:xfrm>
            <a:off x="609600" y="1447800"/>
            <a:ext cx="2819401" cy="35242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5D7D9D-4999-4F35-9623-88F8AA92D047}"/>
              </a:ext>
            </a:extLst>
          </p:cNvPr>
          <p:cNvSpPr/>
          <p:nvPr/>
        </p:nvSpPr>
        <p:spPr>
          <a:xfrm>
            <a:off x="609600" y="4998155"/>
            <a:ext cx="2819402" cy="704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1600" dirty="0">
                <a:solidFill>
                  <a:srgbClr val="FF7769"/>
                </a:solidFill>
                <a:latin typeface="Trebuchet MS" panose="020B0703020202090204" pitchFamily="34" charset="0"/>
                <a:cs typeface="Arial" pitchFamily="34" charset="0"/>
              </a:rPr>
              <a:t>Vasilis Petrou</a:t>
            </a:r>
            <a:endParaRPr lang="en-US" altLang="el-GR" sz="1600" dirty="0">
              <a:solidFill>
                <a:srgbClr val="FF7769"/>
              </a:solidFill>
              <a:latin typeface="Trebuchet MS" panose="020B0703020202090204" pitchFamily="34" charset="0"/>
              <a:cs typeface="Arial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0" fontAlgn="base">
              <a:lnSpc>
                <a:spcPct val="150000"/>
              </a:lnSpc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1200" dirty="0">
                <a:solidFill>
                  <a:schemeClr val="accent1"/>
                </a:solidFill>
                <a:latin typeface="Trebuchet MS" panose="020B0703020202090204" pitchFamily="34" charset="0"/>
                <a:cs typeface="Arial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https://www.linkedin.com/in/vpetrou</a:t>
            </a:r>
            <a:r>
              <a:rPr lang="en-US" altLang="el-GR" sz="1200" dirty="0">
                <a:solidFill>
                  <a:schemeClr val="accent1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  <a:endParaRPr lang="en-US" altLang="el-GR" sz="900" dirty="0">
              <a:solidFill>
                <a:schemeClr val="accent1"/>
              </a:solidFill>
              <a:latin typeface="Trebuchet MS" panose="020B070302020209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95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EC701040-D3F5-A645-936B-7E8B12AE7E7E}"/>
              </a:ext>
            </a:extLst>
          </p:cNvPr>
          <p:cNvSpPr txBox="1">
            <a:spLocks/>
          </p:cNvSpPr>
          <p:nvPr/>
        </p:nvSpPr>
        <p:spPr>
          <a:xfrm>
            <a:off x="407368" y="0"/>
            <a:ext cx="9504982" cy="908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BEFA"/>
                </a:solidFill>
                <a:latin typeface="Trebuchet MS" panose="020B0603020202020204" pitchFamily="34" charset="0"/>
              </a:rPr>
              <a:t>How we will test the Performance?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4292C5-C46F-9641-8986-3D82B41A2BF6}"/>
              </a:ext>
            </a:extLst>
          </p:cNvPr>
          <p:cNvSpPr/>
          <p:nvPr/>
        </p:nvSpPr>
        <p:spPr>
          <a:xfrm>
            <a:off x="704850" y="2213282"/>
            <a:ext cx="1078230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32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To test the 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32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Performance </a:t>
            </a:r>
            <a:r>
              <a:rPr lang="en-US" altLang="el-GR" sz="32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of our </a:t>
            </a:r>
            <a:r>
              <a:rPr lang="en-US" altLang="el-GR" sz="32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Web</a:t>
            </a:r>
            <a:r>
              <a:rPr lang="en-US" altLang="el-GR" sz="32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  <a:r>
              <a:rPr lang="en-US" altLang="el-GR" sz="32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Application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32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we will use: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br>
              <a:rPr lang="en-US" altLang="el-GR" sz="2000" b="1" dirty="0">
                <a:solidFill>
                  <a:srgbClr val="0070C0"/>
                </a:solidFill>
                <a:latin typeface="Trebuchet MS" panose="020B0703020202090204" pitchFamily="34" charset="0"/>
                <a:cs typeface="Arial" pitchFamily="34" charset="0"/>
              </a:rPr>
            </a:br>
            <a:r>
              <a:rPr lang="en-US" altLang="el-GR" sz="3600" b="1" dirty="0">
                <a:solidFill>
                  <a:srgbClr val="0070C0"/>
                </a:solidFill>
                <a:latin typeface="Trebuchet MS" panose="020B0703020202090204" pitchFamily="34" charset="0"/>
                <a:cs typeface="Arial" pitchFamily="34" charset="0"/>
              </a:rPr>
              <a:t>JMeter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50A873E1-4C8E-47DB-8C4E-E10F37C1BE1C}"/>
              </a:ext>
            </a:extLst>
          </p:cNvPr>
          <p:cNvSpPr txBox="1">
            <a:spLocks/>
          </p:cNvSpPr>
          <p:nvPr/>
        </p:nvSpPr>
        <p:spPr>
          <a:xfrm>
            <a:off x="43298" y="6451394"/>
            <a:ext cx="45287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accent1"/>
                </a:solidFill>
              </a:rPr>
              <a:t>Vasilis PETROU | Test Automation Leader | INTRASOFT International </a:t>
            </a:r>
          </a:p>
        </p:txBody>
      </p:sp>
      <p:pic>
        <p:nvPicPr>
          <p:cNvPr id="6" name="Picture 14" descr="Î£ÏÎµÏÎ¹ÎºÎ® ÎµÎ¹ÎºÏÎ½Î±">
            <a:extLst>
              <a:ext uri="{FF2B5EF4-FFF2-40B4-BE49-F238E27FC236}">
                <a16:creationId xmlns:a16="http://schemas.microsoft.com/office/drawing/2014/main" id="{37769F11-63CF-43EC-8FD7-FF2AE355C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107381"/>
            <a:ext cx="3276600" cy="192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77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8">
            <a:extLst>
              <a:ext uri="{FF2B5EF4-FFF2-40B4-BE49-F238E27FC236}">
                <a16:creationId xmlns:a16="http://schemas.microsoft.com/office/drawing/2014/main" id="{FF863750-5E2D-4972-BCB6-AF2CAAE4B8C8}"/>
              </a:ext>
            </a:extLst>
          </p:cNvPr>
          <p:cNvSpPr txBox="1"/>
          <p:nvPr/>
        </p:nvSpPr>
        <p:spPr>
          <a:xfrm>
            <a:off x="6568633" y="3622358"/>
            <a:ext cx="501376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Trebuchet MS"/>
                <a:cs typeface="Trebuchet MS"/>
              </a:rPr>
              <a:t>Let’s find reading material</a:t>
            </a:r>
            <a:endParaRPr lang="el-GR" sz="32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6" name="object 38">
            <a:extLst>
              <a:ext uri="{FF2B5EF4-FFF2-40B4-BE49-F238E27FC236}">
                <a16:creationId xmlns:a16="http://schemas.microsoft.com/office/drawing/2014/main" id="{573F8C94-294D-45F4-B1F0-65201F592709}"/>
              </a:ext>
            </a:extLst>
          </p:cNvPr>
          <p:cNvSpPr txBox="1"/>
          <p:nvPr/>
        </p:nvSpPr>
        <p:spPr>
          <a:xfrm>
            <a:off x="6568633" y="2743200"/>
            <a:ext cx="4114799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dirty="0">
                <a:solidFill>
                  <a:schemeClr val="accent1"/>
                </a:solidFill>
                <a:latin typeface="Trebuchet MS"/>
                <a:cs typeface="Trebuchet MS"/>
              </a:rPr>
              <a:t>Resources</a:t>
            </a:r>
            <a:endParaRPr lang="el-GR" sz="320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0414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EC701040-D3F5-A645-936B-7E8B12AE7E7E}"/>
              </a:ext>
            </a:extLst>
          </p:cNvPr>
          <p:cNvSpPr txBox="1">
            <a:spLocks/>
          </p:cNvSpPr>
          <p:nvPr/>
        </p:nvSpPr>
        <p:spPr>
          <a:xfrm>
            <a:off x="407368" y="0"/>
            <a:ext cx="9504982" cy="908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BEFA"/>
                </a:solidFill>
                <a:latin typeface="Trebuchet MS" panose="020B0603020202020204" pitchFamily="34" charset="0"/>
              </a:rPr>
              <a:t>What to download?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9A3BEB-FB99-4FA3-836C-E5E0C2CF75F1}"/>
              </a:ext>
            </a:extLst>
          </p:cNvPr>
          <p:cNvSpPr/>
          <p:nvPr/>
        </p:nvSpPr>
        <p:spPr>
          <a:xfrm>
            <a:off x="3048000" y="1066800"/>
            <a:ext cx="3581400" cy="1099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1400" b="1" dirty="0">
                <a:solidFill>
                  <a:srgbClr val="FF7769"/>
                </a:solidFill>
                <a:latin typeface="Trebuchet MS" panose="020B0703020202090204" pitchFamily="34" charset="0"/>
                <a:cs typeface="Arial" pitchFamily="34" charset="0"/>
              </a:rPr>
              <a:t>Software Testing</a:t>
            </a:r>
          </a:p>
          <a:p>
            <a:pPr marL="800100" lvl="1" indent="-3429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q"/>
              <a:defRPr/>
            </a:pPr>
            <a:r>
              <a:rPr lang="en-US" altLang="el-GR" sz="1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ISTQB </a:t>
            </a:r>
            <a:br>
              <a:rPr lang="en-US" altLang="el-GR" sz="1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</a:br>
            <a:r>
              <a:rPr lang="en-US" altLang="el-GR" sz="1400" dirty="0">
                <a:solidFill>
                  <a:schemeClr val="accent1"/>
                </a:solidFill>
                <a:latin typeface="Trebuchet MS" panose="020B0703020202090204" pitchFamily="34" charset="0"/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http://www.istqb.org</a:t>
            </a:r>
            <a:r>
              <a:rPr lang="en-US" altLang="el-GR" sz="1400" dirty="0">
                <a:solidFill>
                  <a:schemeClr val="accent1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C0E6029-5E8E-47B5-B6B4-6D7B122E2D3A}"/>
              </a:ext>
            </a:extLst>
          </p:cNvPr>
          <p:cNvSpPr txBox="1">
            <a:spLocks/>
          </p:cNvSpPr>
          <p:nvPr/>
        </p:nvSpPr>
        <p:spPr>
          <a:xfrm>
            <a:off x="43298" y="6451394"/>
            <a:ext cx="45287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accent1"/>
                </a:solidFill>
              </a:rPr>
              <a:t>Vasilis PETROU | Test Automation Leader | INTRASOFT International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5AAE7-4B53-4FA9-88BB-25AD8DC75AF5}"/>
              </a:ext>
            </a:extLst>
          </p:cNvPr>
          <p:cNvSpPr/>
          <p:nvPr/>
        </p:nvSpPr>
        <p:spPr>
          <a:xfrm>
            <a:off x="5919158" y="4466655"/>
            <a:ext cx="3408871" cy="1822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1400" b="1" dirty="0">
                <a:solidFill>
                  <a:srgbClr val="FF7769"/>
                </a:solidFill>
                <a:latin typeface="Trebuchet MS" panose="020B0703020202090204" pitchFamily="34" charset="0"/>
                <a:cs typeface="Arial" pitchFamily="34" charset="0"/>
              </a:rPr>
              <a:t>Web Services Test Automation</a:t>
            </a:r>
            <a:endParaRPr lang="en-US" altLang="el-GR" sz="1400" dirty="0">
              <a:solidFill>
                <a:srgbClr val="FF7769"/>
              </a:solidFill>
              <a:latin typeface="Trebuchet MS" panose="020B0703020202090204" pitchFamily="34" charset="0"/>
              <a:cs typeface="Arial" pitchFamily="34" charset="0"/>
            </a:endParaRPr>
          </a:p>
          <a:p>
            <a:pPr marL="800100" lvl="1" indent="-3429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q"/>
              <a:defRPr/>
            </a:pPr>
            <a:r>
              <a:rPr lang="en-US" altLang="el-GR" sz="1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SmartBear </a:t>
            </a:r>
            <a:r>
              <a:rPr lang="en-US" altLang="el-GR" sz="1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SoapUI</a:t>
            </a:r>
            <a:r>
              <a:rPr lang="en-US" altLang="el-GR" sz="1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  <a:br>
              <a:rPr lang="en-US" altLang="el-GR" sz="1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</a:br>
            <a:r>
              <a:rPr lang="en-US" altLang="el-GR" sz="1400" dirty="0">
                <a:solidFill>
                  <a:schemeClr val="accent1"/>
                </a:solidFill>
                <a:latin typeface="Trebuchet MS" panose="020B0703020202090204" pitchFamily="34" charset="0"/>
                <a:cs typeface="Arial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https://www.soapui.org</a:t>
            </a:r>
            <a:r>
              <a:rPr lang="en-US" altLang="el-GR" sz="1400" dirty="0">
                <a:solidFill>
                  <a:schemeClr val="accent1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</a:p>
          <a:p>
            <a:pPr marL="800100" lvl="1" indent="-3429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q"/>
              <a:defRPr/>
            </a:pPr>
            <a:r>
              <a:rPr lang="en-US" altLang="el-GR" sz="1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Apache </a:t>
            </a:r>
            <a:r>
              <a:rPr lang="en-US" altLang="el-GR" sz="1400" b="1" dirty="0" err="1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Jmeter</a:t>
            </a:r>
            <a:r>
              <a:rPr lang="en-US" altLang="el-GR" sz="1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  <a:br>
              <a:rPr lang="en-US" altLang="el-GR" sz="1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</a:br>
            <a:r>
              <a:rPr lang="en-US" altLang="el-GR" sz="1400" dirty="0">
                <a:solidFill>
                  <a:schemeClr val="accent1"/>
                </a:solidFill>
                <a:latin typeface="Trebuchet MS" panose="020B0703020202090204" pitchFamily="34" charset="0"/>
                <a:cs typeface="Arial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https://jmeter.apache.org</a:t>
            </a:r>
            <a:r>
              <a:rPr lang="en-US" altLang="el-GR" sz="1400" dirty="0">
                <a:solidFill>
                  <a:schemeClr val="accent1"/>
                </a:solidFill>
                <a:latin typeface="Trebuchet MS" panose="020B0703020202090204" pitchFamily="34" charset="0"/>
                <a:cs typeface="Arial" pitchFamily="34" charset="0"/>
              </a:rPr>
              <a:t>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99BD4-84AD-45D8-810E-C9CA12250711}"/>
              </a:ext>
            </a:extLst>
          </p:cNvPr>
          <p:cNvSpPr/>
          <p:nvPr/>
        </p:nvSpPr>
        <p:spPr>
          <a:xfrm>
            <a:off x="679450" y="1819343"/>
            <a:ext cx="5105400" cy="2545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1400" b="1" dirty="0">
                <a:solidFill>
                  <a:srgbClr val="FF7769"/>
                </a:solidFill>
                <a:latin typeface="Trebuchet MS" panose="020B0703020202090204" pitchFamily="34" charset="0"/>
                <a:cs typeface="Arial" pitchFamily="34" charset="0"/>
              </a:rPr>
              <a:t>UI Test Automation</a:t>
            </a:r>
            <a:endParaRPr lang="en-US" altLang="el-GR" sz="1400" dirty="0">
              <a:solidFill>
                <a:srgbClr val="FF7769"/>
              </a:solidFill>
              <a:latin typeface="Trebuchet MS" panose="020B0703020202090204" pitchFamily="34" charset="0"/>
              <a:cs typeface="Arial" pitchFamily="34" charset="0"/>
            </a:endParaRPr>
          </a:p>
          <a:p>
            <a:pPr marL="800100" lvl="1" indent="-3429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q"/>
              <a:defRPr/>
            </a:pPr>
            <a:r>
              <a:rPr lang="en-US" altLang="el-GR" sz="1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Java </a:t>
            </a:r>
            <a:br>
              <a:rPr lang="en-US" altLang="el-GR" sz="1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</a:br>
            <a:r>
              <a:rPr lang="en-US" sz="1400" dirty="0">
                <a:solidFill>
                  <a:schemeClr val="accent1"/>
                </a:solidFill>
                <a:latin typeface="Trebuchet MS" panose="020B0703020202090204" pitchFamily="34" charset="0"/>
                <a:cs typeface="Arial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https://www.java.com/ES/download</a:t>
            </a:r>
            <a:r>
              <a:rPr lang="en-US" sz="1400" dirty="0">
                <a:solidFill>
                  <a:schemeClr val="accent1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  <a:endParaRPr lang="en-US" altLang="el-GR" sz="1400" dirty="0">
              <a:solidFill>
                <a:schemeClr val="accent1"/>
              </a:solidFill>
              <a:latin typeface="Trebuchet MS" panose="020B0703020202090204" pitchFamily="34" charset="0"/>
              <a:cs typeface="Arial" pitchFamily="34" charset="0"/>
            </a:endParaRPr>
          </a:p>
          <a:p>
            <a:pPr marL="800100" lvl="1" indent="-3429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q"/>
              <a:defRPr/>
            </a:pPr>
            <a:r>
              <a:rPr lang="en-US" altLang="el-GR" sz="1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Maven </a:t>
            </a:r>
            <a:br>
              <a:rPr lang="en-US" altLang="el-GR" sz="1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</a:br>
            <a:r>
              <a:rPr lang="en-US" altLang="el-GR" sz="1400" dirty="0">
                <a:solidFill>
                  <a:schemeClr val="accent1"/>
                </a:solidFill>
                <a:latin typeface="Trebuchet MS" panose="020B0703020202090204" pitchFamily="34" charset="0"/>
                <a:cs typeface="Arial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https://maven.apache.org/download.cgi</a:t>
            </a:r>
            <a:r>
              <a:rPr lang="en-US" altLang="el-GR" sz="1400" dirty="0">
                <a:solidFill>
                  <a:schemeClr val="accent1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</a:p>
          <a:p>
            <a:pPr marL="800100" lvl="1" indent="-3429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q"/>
              <a:defRPr/>
            </a:pPr>
            <a:r>
              <a:rPr lang="en-US" altLang="el-GR" sz="1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Selenium</a:t>
            </a:r>
            <a:r>
              <a:rPr lang="en-US" altLang="el-GR" sz="1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  <a:r>
              <a:rPr lang="en-US" altLang="el-GR" sz="1400" dirty="0" err="1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ChromeDriver</a:t>
            </a:r>
            <a:r>
              <a:rPr lang="en-US" altLang="el-GR" sz="1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  <a:r>
              <a:rPr lang="en-US" sz="1400" dirty="0">
                <a:solidFill>
                  <a:schemeClr val="accent1"/>
                </a:solidFill>
                <a:latin typeface="Trebuchet MS" panose="020B0703020202090204" pitchFamily="34" charset="0"/>
                <a:cs typeface="Arial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https://chromedriver.chromium.org/downloads</a:t>
            </a:r>
            <a:endParaRPr lang="en-US" altLang="el-GR" sz="1400" dirty="0">
              <a:solidFill>
                <a:schemeClr val="accent1"/>
              </a:solidFill>
              <a:latin typeface="Trebuchet MS" panose="020B0703020202090204" pitchFamily="34" charset="0"/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CE006C-F605-49D3-883F-95A9C3A9F357}"/>
              </a:ext>
            </a:extLst>
          </p:cNvPr>
          <p:cNvSpPr/>
          <p:nvPr/>
        </p:nvSpPr>
        <p:spPr>
          <a:xfrm>
            <a:off x="533400" y="4828293"/>
            <a:ext cx="4724400" cy="1099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1400" b="1" dirty="0">
                <a:solidFill>
                  <a:srgbClr val="FF7769"/>
                </a:solidFill>
                <a:latin typeface="Trebuchet MS" panose="020B0703020202090204" pitchFamily="34" charset="0"/>
                <a:cs typeface="Arial" pitchFamily="34" charset="0"/>
              </a:rPr>
              <a:t>Performance Test Automation</a:t>
            </a:r>
            <a:endParaRPr lang="en-US" altLang="el-GR" sz="1400" dirty="0">
              <a:solidFill>
                <a:srgbClr val="FF7769"/>
              </a:solidFill>
              <a:latin typeface="Trebuchet MS" panose="020B0703020202090204" pitchFamily="34" charset="0"/>
              <a:cs typeface="Arial" pitchFamily="34" charset="0"/>
            </a:endParaRPr>
          </a:p>
          <a:p>
            <a:pPr marL="800100" lvl="1" indent="-3429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q"/>
              <a:defRPr/>
            </a:pPr>
            <a:r>
              <a:rPr lang="en-US" altLang="el-GR" sz="1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IntelliJ </a:t>
            </a:r>
            <a:r>
              <a:rPr lang="en-US" altLang="el-GR" sz="1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IDEA</a:t>
            </a:r>
            <a:r>
              <a:rPr lang="en-US" altLang="el-GR" sz="1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CE </a:t>
            </a:r>
            <a:br>
              <a:rPr lang="en-US" altLang="el-GR" sz="1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</a:br>
            <a:r>
              <a:rPr lang="en-US" sz="1400" dirty="0">
                <a:solidFill>
                  <a:schemeClr val="accent1"/>
                </a:solidFill>
                <a:latin typeface="Trebuchet MS" panose="020B0703020202090204" pitchFamily="34" charset="0"/>
                <a:cs typeface="Arial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https://www.jetbrains.com/idea/download</a:t>
            </a:r>
            <a:r>
              <a:rPr lang="en-US" sz="1400" dirty="0">
                <a:solidFill>
                  <a:schemeClr val="accent1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  <a:endParaRPr lang="en-US" altLang="el-GR" sz="1400" dirty="0">
              <a:solidFill>
                <a:schemeClr val="accent1"/>
              </a:solidFill>
              <a:latin typeface="Trebuchet MS" panose="020B0703020202090204" pitchFamily="34" charset="0"/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383E1E-8FE5-4CEB-9402-7E4AA255813F}"/>
              </a:ext>
            </a:extLst>
          </p:cNvPr>
          <p:cNvSpPr/>
          <p:nvPr/>
        </p:nvSpPr>
        <p:spPr>
          <a:xfrm>
            <a:off x="6430156" y="1614524"/>
            <a:ext cx="5568950" cy="214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1400" b="1" dirty="0">
                <a:solidFill>
                  <a:srgbClr val="FF7769"/>
                </a:solidFill>
                <a:latin typeface="Trebuchet MS" panose="020B0703020202090204" pitchFamily="34" charset="0"/>
                <a:cs typeface="Arial" pitchFamily="34" charset="0"/>
              </a:rPr>
              <a:t>Test Automation Playground for Practice</a:t>
            </a:r>
          </a:p>
          <a:p>
            <a:pPr marL="742950" lvl="1" indent="-28575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q"/>
              <a:defRPr/>
            </a:pPr>
            <a:r>
              <a:rPr lang="en-US" altLang="el-GR" sz="1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Docker </a:t>
            </a:r>
            <a:br>
              <a:rPr lang="en-US" altLang="el-GR" sz="1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</a:br>
            <a:r>
              <a:rPr lang="en-US" sz="1400" dirty="0">
                <a:solidFill>
                  <a:schemeClr val="accent1"/>
                </a:solidFill>
                <a:latin typeface="Trebuchet MS" panose="020B0703020202090204" pitchFamily="34" charset="0"/>
                <a:cs typeface="Arial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https://www.docker.com/get-started</a:t>
            </a:r>
            <a:br>
              <a:rPr lang="en-US" sz="1400" dirty="0">
                <a:solidFill>
                  <a:schemeClr val="accent1"/>
                </a:solidFill>
                <a:latin typeface="Trebuchet MS" panose="020B0703020202090204" pitchFamily="34" charset="0"/>
                <a:cs typeface="Arial" pitchFamily="34" charset="0"/>
              </a:rPr>
            </a:br>
            <a:r>
              <a:rPr lang="en-US" altLang="el-GR" sz="1200" i="1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  <a:cs typeface="Arial" pitchFamily="34" charset="0"/>
              </a:rPr>
              <a:t>requires Windows 10 or MacOS or Linux</a:t>
            </a:r>
          </a:p>
          <a:p>
            <a:pPr marL="742950" lvl="1" indent="-28575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q"/>
              <a:defRPr/>
            </a:pPr>
            <a:r>
              <a:rPr lang="en-US" altLang="el-GR" sz="1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GitHub </a:t>
            </a:r>
            <a:br>
              <a:rPr lang="en-US" altLang="el-GR" sz="14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</a:br>
            <a:r>
              <a:rPr lang="en-US" sz="1400" dirty="0">
                <a:solidFill>
                  <a:schemeClr val="accent1"/>
                </a:solidFill>
                <a:latin typeface="Trebuchet MS" panose="020B0703020202090204" pitchFamily="34" charset="0"/>
                <a:cs typeface="Arial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https://github.com/Intrasoft-International/STATION-8</a:t>
            </a:r>
            <a:r>
              <a:rPr lang="en-US" sz="1400" dirty="0">
                <a:solidFill>
                  <a:schemeClr val="accent1"/>
                </a:solidFill>
                <a:latin typeface="Trebuchet MS" panose="020B0703020202090204" pitchFamily="34" charset="0"/>
                <a:cs typeface="Arial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8226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EC701040-D3F5-A645-936B-7E8B12AE7E7E}"/>
              </a:ext>
            </a:extLst>
          </p:cNvPr>
          <p:cNvSpPr txBox="1">
            <a:spLocks/>
          </p:cNvSpPr>
          <p:nvPr/>
        </p:nvSpPr>
        <p:spPr>
          <a:xfrm>
            <a:off x="407368" y="0"/>
            <a:ext cx="9504982" cy="908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BEFA"/>
                </a:solidFill>
                <a:latin typeface="Trebuchet MS" panose="020B0603020202020204" pitchFamily="34" charset="0"/>
              </a:rPr>
              <a:t>Where to find me?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9A3BEB-FB99-4FA3-836C-E5E0C2CF75F1}"/>
              </a:ext>
            </a:extLst>
          </p:cNvPr>
          <p:cNvSpPr/>
          <p:nvPr/>
        </p:nvSpPr>
        <p:spPr>
          <a:xfrm>
            <a:off x="1828800" y="1347487"/>
            <a:ext cx="8858650" cy="4467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2000" dirty="0">
                <a:solidFill>
                  <a:schemeClr val="accent1"/>
                </a:solidFill>
                <a:latin typeface="Trebuchet MS" panose="020B0703020202090204" pitchFamily="34" charset="0"/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https://github.com/vpetrou</a:t>
            </a:r>
            <a:r>
              <a:rPr lang="en-US" altLang="el-GR" sz="2000" dirty="0">
                <a:solidFill>
                  <a:schemeClr val="accent1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  <a:br>
              <a:rPr lang="en-US" altLang="el-GR" sz="2000" dirty="0">
                <a:solidFill>
                  <a:schemeClr val="accent1"/>
                </a:solidFill>
                <a:latin typeface="Trebuchet MS" panose="020B0703020202090204" pitchFamily="34" charset="0"/>
                <a:cs typeface="Arial" pitchFamily="34" charset="0"/>
              </a:rPr>
            </a:br>
            <a:r>
              <a:rPr lang="en-US" altLang="el-GR" sz="2000" i="1" dirty="0">
                <a:solidFill>
                  <a:schemeClr val="accent6"/>
                </a:solidFill>
                <a:latin typeface="Trebuchet MS" panose="020B0703020202090204" pitchFamily="34" charset="0"/>
                <a:cs typeface="Arial" pitchFamily="34" charset="0"/>
              </a:rPr>
              <a:t>Test Automation Playgrounds to practice on GUI &amp; API Automated Testing</a:t>
            </a:r>
            <a:br>
              <a:rPr lang="en-US" altLang="el-GR" sz="12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</a:br>
            <a:endParaRPr lang="en-US" altLang="el-GR" sz="1200" dirty="0">
              <a:solidFill>
                <a:srgbClr val="63727A"/>
              </a:solidFill>
              <a:latin typeface="Trebuchet MS" panose="020B0703020202090204" pitchFamily="34" charset="0"/>
              <a:cs typeface="Arial" pitchFamily="34" charset="0"/>
            </a:endParaRPr>
          </a:p>
          <a:p>
            <a:pPr lvl="0" fontAlgn="base">
              <a:lnSpc>
                <a:spcPct val="150000"/>
              </a:lnSpc>
              <a:spcAft>
                <a:spcPct val="0"/>
              </a:spcAft>
              <a:buClr>
                <a:srgbClr val="00C1EF"/>
              </a:buClr>
              <a:defRPr/>
            </a:pPr>
            <a:endParaRPr lang="en-US" altLang="el-GR" sz="1200" dirty="0">
              <a:solidFill>
                <a:srgbClr val="63727A"/>
              </a:solidFill>
              <a:latin typeface="Trebuchet MS" panose="020B0703020202090204" pitchFamily="34" charset="0"/>
              <a:cs typeface="Arial" pitchFamily="34" charset="0"/>
            </a:endParaRPr>
          </a:p>
          <a:p>
            <a:pPr lvl="0" fontAlgn="base">
              <a:lnSpc>
                <a:spcPct val="150000"/>
              </a:lnSpc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2000" dirty="0">
                <a:solidFill>
                  <a:schemeClr val="accent1"/>
                </a:solidFill>
                <a:latin typeface="Trebuchet MS" panose="020B0703020202090204" pitchFamily="34" charset="0"/>
                <a:cs typeface="Arial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https://www.linkedin.com/in/vpetrou</a:t>
            </a:r>
            <a:r>
              <a:rPr lang="en-US" altLang="el-GR" sz="2000" dirty="0">
                <a:solidFill>
                  <a:schemeClr val="accent1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  <a:endParaRPr lang="en-US" altLang="el-GR" sz="1200" dirty="0">
              <a:solidFill>
                <a:schemeClr val="accent1"/>
              </a:solidFill>
              <a:latin typeface="Trebuchet MS" panose="020B0703020202090204" pitchFamily="34" charset="0"/>
              <a:cs typeface="Arial" pitchFamily="34" charset="0"/>
            </a:endParaRPr>
          </a:p>
          <a:p>
            <a:pPr lvl="0" fontAlgn="base">
              <a:lnSpc>
                <a:spcPct val="150000"/>
              </a:lnSpc>
              <a:spcAft>
                <a:spcPct val="0"/>
              </a:spcAft>
              <a:buClr>
                <a:srgbClr val="00C1EF"/>
              </a:buClr>
              <a:defRPr/>
            </a:pPr>
            <a:endParaRPr lang="en-US" altLang="el-GR" sz="1200" dirty="0">
              <a:solidFill>
                <a:schemeClr val="accent1"/>
              </a:solidFill>
              <a:latin typeface="Trebuchet MS" panose="020B0703020202090204" pitchFamily="34" charset="0"/>
              <a:cs typeface="Arial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0" fontAlgn="base">
              <a:lnSpc>
                <a:spcPct val="150000"/>
              </a:lnSpc>
              <a:spcAft>
                <a:spcPct val="0"/>
              </a:spcAft>
              <a:buClr>
                <a:srgbClr val="00C1EF"/>
              </a:buClr>
              <a:defRPr/>
            </a:pPr>
            <a:endParaRPr lang="en-US" altLang="el-GR" sz="1200" dirty="0">
              <a:solidFill>
                <a:schemeClr val="accent1"/>
              </a:solidFill>
              <a:latin typeface="Trebuchet MS" panose="020B0703020202090204" pitchFamily="34" charset="0"/>
              <a:cs typeface="Arial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0" fontAlgn="base">
              <a:lnSpc>
                <a:spcPct val="150000"/>
              </a:lnSpc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2000" dirty="0">
                <a:solidFill>
                  <a:schemeClr val="accent1"/>
                </a:solidFill>
                <a:latin typeface="Trebuchet MS" panose="020B0703020202090204" pitchFamily="34" charset="0"/>
                <a:cs typeface="Arial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vpetrou@intrasoft-intl.com</a:t>
            </a:r>
            <a:r>
              <a:rPr lang="en-US" altLang="el-GR" sz="2000" dirty="0">
                <a:solidFill>
                  <a:schemeClr val="accent1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</a:p>
          <a:p>
            <a:pPr lvl="0" fontAlgn="base">
              <a:lnSpc>
                <a:spcPct val="150000"/>
              </a:lnSpc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2000" dirty="0">
                <a:solidFill>
                  <a:schemeClr val="accent1"/>
                </a:solidFill>
                <a:latin typeface="Trebuchet MS" panose="020B0703020202090204" pitchFamily="34" charset="0"/>
                <a:cs typeface="Arial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petrou82@gmail.com</a:t>
            </a:r>
            <a:r>
              <a:rPr lang="en-US" altLang="el-GR" sz="2000" dirty="0">
                <a:solidFill>
                  <a:schemeClr val="accent1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</a:p>
          <a:p>
            <a:pPr lvl="0" fontAlgn="base">
              <a:lnSpc>
                <a:spcPct val="150000"/>
              </a:lnSpc>
              <a:spcAft>
                <a:spcPct val="0"/>
              </a:spcAft>
              <a:buClr>
                <a:srgbClr val="00C1EF"/>
              </a:buClr>
              <a:defRPr/>
            </a:pPr>
            <a:endParaRPr lang="en-US" altLang="el-GR" sz="1200" dirty="0">
              <a:solidFill>
                <a:schemeClr val="accent1"/>
              </a:solidFill>
              <a:latin typeface="Trebuchet MS" panose="020B0703020202090204" pitchFamily="34" charset="0"/>
              <a:cs typeface="Arial" pitchFamily="34" charset="0"/>
            </a:endParaRPr>
          </a:p>
          <a:p>
            <a:pPr lvl="0" fontAlgn="base">
              <a:lnSpc>
                <a:spcPct val="150000"/>
              </a:lnSpc>
              <a:spcAft>
                <a:spcPct val="0"/>
              </a:spcAft>
              <a:buClr>
                <a:srgbClr val="00C1EF"/>
              </a:buClr>
              <a:defRPr/>
            </a:pPr>
            <a:endParaRPr lang="en-US" altLang="el-GR" sz="1200" dirty="0">
              <a:solidFill>
                <a:schemeClr val="accent1"/>
              </a:solidFill>
              <a:latin typeface="Trebuchet MS" panose="020B0703020202090204" pitchFamily="34" charset="0"/>
              <a:cs typeface="Arial" pitchFamily="34" charset="0"/>
            </a:endParaRPr>
          </a:p>
          <a:p>
            <a:pPr fontAlgn="base">
              <a:lnSpc>
                <a:spcPct val="150000"/>
              </a:lnSpc>
              <a:spcAft>
                <a:spcPct val="0"/>
              </a:spcAft>
              <a:buClr>
                <a:srgbClr val="00C1EF"/>
              </a:buClr>
              <a:defRPr/>
            </a:pPr>
            <a:r>
              <a:rPr lang="en-US" sz="2000" dirty="0">
                <a:solidFill>
                  <a:schemeClr val="accent1"/>
                </a:solidFill>
                <a:latin typeface="Trebuchet MS" panose="020B0703020202090204" pitchFamily="34" charset="0"/>
                <a:cs typeface="Arial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https://www.meetup.com/Thessaloniki-Software-Testing-and-QA</a:t>
            </a:r>
            <a:r>
              <a:rPr lang="en-US" sz="2000" dirty="0">
                <a:solidFill>
                  <a:schemeClr val="accent1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  <a:endParaRPr lang="en-US" altLang="el-GR" sz="2000" dirty="0">
              <a:solidFill>
                <a:schemeClr val="accent1"/>
              </a:solidFill>
              <a:latin typeface="Trebuchet MS" panose="020B0703020202090204" pitchFamily="34" charset="0"/>
              <a:cs typeface="Arial" pitchFamily="34" charset="0"/>
            </a:endParaRPr>
          </a:p>
        </p:txBody>
      </p:sp>
      <p:pic>
        <p:nvPicPr>
          <p:cNvPr id="1026" name="Picture 2" descr="Αποτέλεσμα εικόνας για github icon">
            <a:extLst>
              <a:ext uri="{FF2B5EF4-FFF2-40B4-BE49-F238E27FC236}">
                <a16:creationId xmlns:a16="http://schemas.microsoft.com/office/drawing/2014/main" id="{B7AC40F7-44C3-4F84-9F7B-0B34939B5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26056"/>
            <a:ext cx="859944" cy="85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Αποτέλεσμα εικόνας για linkedin icon">
            <a:extLst>
              <a:ext uri="{FF2B5EF4-FFF2-40B4-BE49-F238E27FC236}">
                <a16:creationId xmlns:a16="http://schemas.microsoft.com/office/drawing/2014/main" id="{BFB6ACBA-CE76-4BC1-8AF3-186955FBC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667000"/>
            <a:ext cx="971314" cy="97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Αποτέλεσμα εικόνας για email icon">
            <a:extLst>
              <a:ext uri="{FF2B5EF4-FFF2-40B4-BE49-F238E27FC236}">
                <a16:creationId xmlns:a16="http://schemas.microsoft.com/office/drawing/2014/main" id="{F37074F2-20A3-440A-BE83-F46D06299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65" y="3962400"/>
            <a:ext cx="830579" cy="80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Αποτέλεσμα εικόνας για meetup icon">
            <a:extLst>
              <a:ext uri="{FF2B5EF4-FFF2-40B4-BE49-F238E27FC236}">
                <a16:creationId xmlns:a16="http://schemas.microsoft.com/office/drawing/2014/main" id="{F5BFF425-C0B9-4EB3-BB39-56DCDB720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159856"/>
            <a:ext cx="923042" cy="85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881DF10B-0CEE-489A-9CE7-C276C46C7EB8}"/>
              </a:ext>
            </a:extLst>
          </p:cNvPr>
          <p:cNvSpPr txBox="1">
            <a:spLocks/>
          </p:cNvSpPr>
          <p:nvPr/>
        </p:nvSpPr>
        <p:spPr>
          <a:xfrm>
            <a:off x="43298" y="6451394"/>
            <a:ext cx="45287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accent1"/>
                </a:solidFill>
              </a:rPr>
              <a:t>Vasilis PETROU | Test Automation Leader | INTRASOFT International </a:t>
            </a:r>
          </a:p>
        </p:txBody>
      </p:sp>
    </p:spTree>
    <p:extLst>
      <p:ext uri="{BB962C8B-B14F-4D97-AF65-F5344CB8AC3E}">
        <p14:creationId xmlns:p14="http://schemas.microsoft.com/office/powerpoint/2010/main" val="58393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672064" y="5733256"/>
            <a:ext cx="172819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l-GR" sz="1600" dirty="0">
                <a:solidFill>
                  <a:schemeClr val="bg1"/>
                </a:solidFill>
                <a:latin typeface="Trebuchet MS" pitchFamily="34" charset="0"/>
                <a:ea typeface="ＭＳ Ｐゴシック"/>
                <a:cs typeface="Times New Roman" pitchFamily="18" charset="0"/>
              </a:rPr>
              <a:t>Follow </a:t>
            </a:r>
            <a:r>
              <a:rPr lang="en-US" sz="1600" dirty="0">
                <a:solidFill>
                  <a:schemeClr val="bg1"/>
                </a:solidFill>
                <a:latin typeface="Trebuchet MS" pitchFamily="34" charset="0"/>
                <a:ea typeface="ＭＳ Ｐゴシック"/>
                <a:cs typeface="Times New Roman" pitchFamily="18" charset="0"/>
              </a:rPr>
              <a:t>us </a:t>
            </a:r>
            <a:r>
              <a:rPr lang="el-GR" sz="1600" dirty="0">
                <a:solidFill>
                  <a:schemeClr val="bg1"/>
                </a:solidFill>
                <a:latin typeface="Trebuchet MS" pitchFamily="34" charset="0"/>
                <a:ea typeface="ＭＳ Ｐゴシック"/>
                <a:cs typeface="Times New Roman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</a:t>
            </a:r>
            <a:r>
              <a:rPr lang="el-GR" sz="1600" dirty="0">
                <a:solidFill>
                  <a:schemeClr val="bg1"/>
                </a:solidFill>
                <a:latin typeface="Trebuchet MS" pitchFamily="34" charset="0"/>
                <a:ea typeface="ＭＳ Ｐゴシック"/>
                <a:cs typeface="Times New Roman" pitchFamily="18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B16379-3799-054C-8333-7F7832ABA715}"/>
              </a:ext>
            </a:extLst>
          </p:cNvPr>
          <p:cNvSpPr txBox="1"/>
          <p:nvPr/>
        </p:nvSpPr>
        <p:spPr>
          <a:xfrm>
            <a:off x="6672064" y="3068960"/>
            <a:ext cx="49865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Thank you</a:t>
            </a:r>
          </a:p>
          <a:p>
            <a:endParaRPr lang="en-GB" sz="3200" dirty="0">
              <a:solidFill>
                <a:schemeClr val="bg1"/>
              </a:solidFill>
              <a:latin typeface="Trebuchet MS" pitchFamily="34" charset="0"/>
              <a:cs typeface="Arial" pitchFamily="34" charset="0"/>
            </a:endParaRPr>
          </a:p>
          <a:p>
            <a:r>
              <a:rPr lang="en-GB" sz="3200" dirty="0">
                <a:solidFill>
                  <a:schemeClr val="bg1"/>
                </a:solidFill>
                <a:latin typeface="Trebuchet MS" pitchFamily="34" charset="0"/>
                <a:cs typeface="Arial" pitchFamily="34" charset="0"/>
              </a:rPr>
              <a:t>Let’s start our journey on test automation</a:t>
            </a:r>
          </a:p>
        </p:txBody>
      </p:sp>
      <p:pic>
        <p:nvPicPr>
          <p:cNvPr id="14" name="Picture 13">
            <a:hlinkClick r:id="rId4"/>
            <a:extLst>
              <a:ext uri="{FF2B5EF4-FFF2-40B4-BE49-F238E27FC236}">
                <a16:creationId xmlns:a16="http://schemas.microsoft.com/office/drawing/2014/main" id="{84439023-4AE4-0C47-93C6-72C72BC3C8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5701984"/>
            <a:ext cx="340395" cy="340395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FCF30812-B42C-F14E-A014-52A952C7CFA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620" y="5701984"/>
            <a:ext cx="340395" cy="34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1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EC701040-D3F5-A645-936B-7E8B12AE7E7E}"/>
              </a:ext>
            </a:extLst>
          </p:cNvPr>
          <p:cNvSpPr txBox="1">
            <a:spLocks/>
          </p:cNvSpPr>
          <p:nvPr/>
        </p:nvSpPr>
        <p:spPr>
          <a:xfrm>
            <a:off x="407368" y="0"/>
            <a:ext cx="9504982" cy="908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BEFA"/>
                </a:solidFill>
                <a:latin typeface="Trebuchet MS" panose="020B0603020202020204" pitchFamily="34" charset="0"/>
              </a:rPr>
              <a:t>Agenda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4292C5-C46F-9641-8986-3D82B41A2BF6}"/>
              </a:ext>
            </a:extLst>
          </p:cNvPr>
          <p:cNvSpPr/>
          <p:nvPr/>
        </p:nvSpPr>
        <p:spPr>
          <a:xfrm>
            <a:off x="838200" y="1081476"/>
            <a:ext cx="7898432" cy="5196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q"/>
              <a:defRPr/>
            </a:pPr>
            <a:r>
              <a:rPr lang="en-US" altLang="el-GR" sz="1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Introduction to Software Testing &amp; Test Automation</a:t>
            </a:r>
          </a:p>
          <a:p>
            <a:pPr marL="342900" lvl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q"/>
              <a:defRPr/>
            </a:pPr>
            <a:r>
              <a:rPr lang="en-US" altLang="el-GR" sz="1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Analysis of the Application Under Test (AUT)</a:t>
            </a:r>
          </a:p>
          <a:p>
            <a:pPr marL="342900" lvl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q"/>
              <a:defRPr/>
            </a:pPr>
            <a:r>
              <a:rPr lang="en-US" altLang="el-GR" sz="1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UI Testing with Java and Selenium WebDriver</a:t>
            </a:r>
          </a:p>
          <a:p>
            <a:pPr marL="800100" lvl="1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q"/>
              <a:defRPr/>
            </a:pPr>
            <a:r>
              <a:rPr lang="en-US" altLang="el-GR" sz="1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Part I: Basic Implementation</a:t>
            </a:r>
          </a:p>
          <a:p>
            <a:pPr marL="800100" lvl="1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q"/>
              <a:defRPr/>
            </a:pPr>
            <a:r>
              <a:rPr lang="en-US" altLang="el-GR" sz="1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Part II: Packaging &amp; Refactoring (Page Object Model)</a:t>
            </a:r>
          </a:p>
          <a:p>
            <a:pPr marL="342900" lvl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q"/>
              <a:defRPr/>
            </a:pPr>
            <a:r>
              <a:rPr lang="en-US" altLang="el-GR" sz="1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Web Service Testing with SoapUI</a:t>
            </a:r>
          </a:p>
          <a:p>
            <a:pPr marL="800100" lvl="1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q"/>
              <a:defRPr/>
            </a:pPr>
            <a:r>
              <a:rPr lang="en-US" altLang="el-GR" sz="1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Part I: Basic Implementation </a:t>
            </a:r>
          </a:p>
          <a:p>
            <a:pPr marL="800100" lvl="1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q"/>
              <a:defRPr/>
            </a:pPr>
            <a:r>
              <a:rPr lang="en-US" altLang="el-GR" sz="1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Part II: Packaging  &amp; Refactoring (SoapUI &amp; Maven Integration)</a:t>
            </a:r>
          </a:p>
          <a:p>
            <a:pPr marL="342900" lvl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q"/>
              <a:defRPr/>
            </a:pPr>
            <a:r>
              <a:rPr lang="en-US" altLang="el-GR" sz="1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Performance Testing with JMeter</a:t>
            </a:r>
          </a:p>
          <a:p>
            <a:pPr marL="800100" lvl="1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q"/>
              <a:defRPr/>
            </a:pPr>
            <a:r>
              <a:rPr lang="en-US" altLang="el-GR" sz="1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Part I: Basic Implementation </a:t>
            </a:r>
          </a:p>
          <a:p>
            <a:pPr marL="800100" lvl="1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q"/>
              <a:defRPr/>
            </a:pPr>
            <a:r>
              <a:rPr lang="en-US" altLang="el-GR" sz="1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Part II: Packaging &amp; Refactoring (JMeter &amp; Maven Integration)</a:t>
            </a:r>
          </a:p>
          <a:p>
            <a:pPr marL="342900" lvl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Wingdings" panose="05000000000000000000" pitchFamily="2" charset="2"/>
              <a:buChar char="q"/>
              <a:defRPr/>
            </a:pPr>
            <a:r>
              <a:rPr lang="en-US" altLang="el-GR" sz="1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Test Design Specifications Documentation (TDS)</a:t>
            </a:r>
          </a:p>
        </p:txBody>
      </p:sp>
      <p:pic>
        <p:nvPicPr>
          <p:cNvPr id="2054" name="Picture 6" descr="Αποτέλεσμα εικόνας για minion developer">
            <a:extLst>
              <a:ext uri="{FF2B5EF4-FFF2-40B4-BE49-F238E27FC236}">
                <a16:creationId xmlns:a16="http://schemas.microsoft.com/office/drawing/2014/main" id="{7336B259-DAC8-4C73-AE1E-E8C29440F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8288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B51734F-E9EA-4BD9-8411-DCF49BDC2CE8}"/>
              </a:ext>
            </a:extLst>
          </p:cNvPr>
          <p:cNvSpPr txBox="1">
            <a:spLocks/>
          </p:cNvSpPr>
          <p:nvPr/>
        </p:nvSpPr>
        <p:spPr>
          <a:xfrm>
            <a:off x="43298" y="6451394"/>
            <a:ext cx="45287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accent1"/>
                </a:solidFill>
              </a:rPr>
              <a:t>Vasilis PETROU | Test Automation Leader | INTRASOFT International </a:t>
            </a:r>
          </a:p>
        </p:txBody>
      </p:sp>
    </p:spTree>
    <p:extLst>
      <p:ext uri="{BB962C8B-B14F-4D97-AF65-F5344CB8AC3E}">
        <p14:creationId xmlns:p14="http://schemas.microsoft.com/office/powerpoint/2010/main" val="215988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8">
            <a:extLst>
              <a:ext uri="{FF2B5EF4-FFF2-40B4-BE49-F238E27FC236}">
                <a16:creationId xmlns:a16="http://schemas.microsoft.com/office/drawing/2014/main" id="{49FCDB19-9FD0-4FC6-BDDA-33AC91D52CFA}"/>
              </a:ext>
            </a:extLst>
          </p:cNvPr>
          <p:cNvSpPr txBox="1"/>
          <p:nvPr/>
        </p:nvSpPr>
        <p:spPr>
          <a:xfrm>
            <a:off x="6568633" y="3622358"/>
            <a:ext cx="463276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Trebuchet MS"/>
                <a:cs typeface="Trebuchet MS"/>
              </a:rPr>
              <a:t>Let’s define some terms</a:t>
            </a:r>
            <a:endParaRPr lang="el-GR" sz="32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5" name="object 38">
            <a:extLst>
              <a:ext uri="{FF2B5EF4-FFF2-40B4-BE49-F238E27FC236}">
                <a16:creationId xmlns:a16="http://schemas.microsoft.com/office/drawing/2014/main" id="{AC5DC54A-A868-4B47-A465-1735046B6427}"/>
              </a:ext>
            </a:extLst>
          </p:cNvPr>
          <p:cNvSpPr txBox="1"/>
          <p:nvPr/>
        </p:nvSpPr>
        <p:spPr>
          <a:xfrm>
            <a:off x="6568633" y="2743200"/>
            <a:ext cx="4114799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dirty="0">
                <a:solidFill>
                  <a:schemeClr val="accent1"/>
                </a:solidFill>
                <a:latin typeface="Trebuchet MS"/>
                <a:cs typeface="Trebuchet MS"/>
              </a:rPr>
              <a:t>Theory</a:t>
            </a:r>
            <a:endParaRPr lang="el-GR" sz="320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1706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EC701040-D3F5-A645-936B-7E8B12AE7E7E}"/>
              </a:ext>
            </a:extLst>
          </p:cNvPr>
          <p:cNvSpPr txBox="1">
            <a:spLocks/>
          </p:cNvSpPr>
          <p:nvPr/>
        </p:nvSpPr>
        <p:spPr>
          <a:xfrm>
            <a:off x="407368" y="0"/>
            <a:ext cx="9504982" cy="908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BEFA"/>
                </a:solidFill>
                <a:latin typeface="Trebuchet MS" panose="020B0603020202020204" pitchFamily="34" charset="0"/>
              </a:rPr>
              <a:t>What is Software Testing?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4292C5-C46F-9641-8986-3D82B41A2BF6}"/>
              </a:ext>
            </a:extLst>
          </p:cNvPr>
          <p:cNvSpPr/>
          <p:nvPr/>
        </p:nvSpPr>
        <p:spPr>
          <a:xfrm>
            <a:off x="704849" y="1143000"/>
            <a:ext cx="10782300" cy="331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3600" b="1" dirty="0">
                <a:solidFill>
                  <a:srgbClr val="0070C0"/>
                </a:solidFill>
                <a:latin typeface="Trebuchet MS" panose="020B0703020202090204" pitchFamily="34" charset="0"/>
                <a:cs typeface="Arial" pitchFamily="34" charset="0"/>
              </a:rPr>
              <a:t>Software Testing </a:t>
            </a:r>
            <a:r>
              <a:rPr lang="en-US" altLang="el-GR" sz="36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is a </a:t>
            </a:r>
            <a:r>
              <a:rPr lang="en-US" altLang="el-GR" sz="36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process</a:t>
            </a:r>
            <a:r>
              <a:rPr lang="en-US" altLang="el-GR" sz="36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in Software Development Lifecycle (</a:t>
            </a:r>
            <a:r>
              <a:rPr lang="en-US" altLang="el-GR" sz="36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SDLC</a:t>
            </a:r>
            <a:r>
              <a:rPr lang="en-US" altLang="el-GR" sz="36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), where we check whether the </a:t>
            </a:r>
            <a:r>
              <a:rPr lang="en-US" altLang="el-GR" sz="36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actual results </a:t>
            </a:r>
            <a:r>
              <a:rPr lang="en-US" altLang="el-GR" sz="36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of a software </a:t>
            </a:r>
            <a:r>
              <a:rPr lang="en-US" altLang="el-GR" sz="36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match</a:t>
            </a:r>
            <a:r>
              <a:rPr lang="en-US" altLang="el-GR" sz="36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the </a:t>
            </a:r>
            <a:r>
              <a:rPr lang="en-US" altLang="el-GR" sz="36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expected results</a:t>
            </a:r>
            <a:endParaRPr lang="en-US" altLang="el-GR" sz="3600" dirty="0">
              <a:solidFill>
                <a:srgbClr val="63727A"/>
              </a:solidFill>
              <a:latin typeface="Trebuchet MS" panose="020B0703020202090204" pitchFamily="34" charset="0"/>
              <a:cs typeface="Arial" pitchFamily="34" charset="0"/>
            </a:endParaRPr>
          </a:p>
        </p:txBody>
      </p:sp>
      <p:pic>
        <p:nvPicPr>
          <p:cNvPr id="4" name="Picture 3" descr="Software development and debugging concept. Bug found in binary code with magnifying glass.">
            <a:extLst>
              <a:ext uri="{FF2B5EF4-FFF2-40B4-BE49-F238E27FC236}">
                <a16:creationId xmlns:a16="http://schemas.microsoft.com/office/drawing/2014/main" id="{C03BB83A-6C47-4900-A689-EEA7DC92723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56" y="4724400"/>
            <a:ext cx="2071688" cy="13848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E126BCD-4AE4-46D5-901A-84054C1A2417}"/>
              </a:ext>
            </a:extLst>
          </p:cNvPr>
          <p:cNvSpPr txBox="1">
            <a:spLocks/>
          </p:cNvSpPr>
          <p:nvPr/>
        </p:nvSpPr>
        <p:spPr>
          <a:xfrm>
            <a:off x="43298" y="6451394"/>
            <a:ext cx="45287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accent1"/>
                </a:solidFill>
              </a:rPr>
              <a:t>Vasilis PETROU | Test Automation Leader | INTRASOFT International </a:t>
            </a:r>
          </a:p>
        </p:txBody>
      </p:sp>
    </p:spTree>
    <p:extLst>
      <p:ext uri="{BB962C8B-B14F-4D97-AF65-F5344CB8AC3E}">
        <p14:creationId xmlns:p14="http://schemas.microsoft.com/office/powerpoint/2010/main" val="339461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EC701040-D3F5-A645-936B-7E8B12AE7E7E}"/>
              </a:ext>
            </a:extLst>
          </p:cNvPr>
          <p:cNvSpPr txBox="1">
            <a:spLocks/>
          </p:cNvSpPr>
          <p:nvPr/>
        </p:nvSpPr>
        <p:spPr>
          <a:xfrm>
            <a:off x="407368" y="0"/>
            <a:ext cx="9504982" cy="908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BEFA"/>
                </a:solidFill>
                <a:latin typeface="Trebuchet MS" panose="020B0603020202020204" pitchFamily="34" charset="0"/>
              </a:rPr>
              <a:t>And why we talk about testing in developers’ event?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4292C5-C46F-9641-8986-3D82B41A2BF6}"/>
              </a:ext>
            </a:extLst>
          </p:cNvPr>
          <p:cNvSpPr/>
          <p:nvPr/>
        </p:nvSpPr>
        <p:spPr>
          <a:xfrm>
            <a:off x="704850" y="1108373"/>
            <a:ext cx="10782300" cy="165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36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An application can be tested </a:t>
            </a:r>
          </a:p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36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manually &amp; automatically</a:t>
            </a:r>
          </a:p>
        </p:txBody>
      </p:sp>
      <p:pic>
        <p:nvPicPr>
          <p:cNvPr id="4" name="Picture 3" descr="ÎÏÎ¿ÏÎ­Î»ÎµÏÎ¼Î± ÎµÎ¹ÎºÏÎ½Î±Ï Î³Î¹Î± manual or automated testing">
            <a:extLst>
              <a:ext uri="{FF2B5EF4-FFF2-40B4-BE49-F238E27FC236}">
                <a16:creationId xmlns:a16="http://schemas.microsoft.com/office/drawing/2014/main" id="{C307F6D2-306F-4BE5-9A62-EA0A2397C56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57" y="2940350"/>
            <a:ext cx="3899485" cy="165548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F50566-8A72-40E1-AF35-56B86FBC3581}"/>
              </a:ext>
            </a:extLst>
          </p:cNvPr>
          <p:cNvSpPr/>
          <p:nvPr/>
        </p:nvSpPr>
        <p:spPr>
          <a:xfrm>
            <a:off x="704849" y="4595832"/>
            <a:ext cx="10782300" cy="165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36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To test an application automatically,</a:t>
            </a:r>
          </a:p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36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we must have </a:t>
            </a:r>
            <a:r>
              <a:rPr lang="en-US" altLang="el-GR" sz="3600" b="1" dirty="0">
                <a:solidFill>
                  <a:srgbClr val="0070C0"/>
                </a:solidFill>
                <a:latin typeface="Trebuchet MS" panose="020B0703020202090204" pitchFamily="34" charset="0"/>
                <a:cs typeface="Arial" pitchFamily="34" charset="0"/>
              </a:rPr>
              <a:t>programming skills 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F67FF414-FCF9-4023-B046-E8960840C0A4}"/>
              </a:ext>
            </a:extLst>
          </p:cNvPr>
          <p:cNvSpPr txBox="1">
            <a:spLocks/>
          </p:cNvSpPr>
          <p:nvPr/>
        </p:nvSpPr>
        <p:spPr>
          <a:xfrm>
            <a:off x="43298" y="6451394"/>
            <a:ext cx="45287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accent1"/>
                </a:solidFill>
              </a:rPr>
              <a:t>Vasilis PETROU | Test Automation Leader | INTRASOFT International </a:t>
            </a:r>
          </a:p>
        </p:txBody>
      </p:sp>
    </p:spTree>
    <p:extLst>
      <p:ext uri="{BB962C8B-B14F-4D97-AF65-F5344CB8AC3E}">
        <p14:creationId xmlns:p14="http://schemas.microsoft.com/office/powerpoint/2010/main" val="154476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EC701040-D3F5-A645-936B-7E8B12AE7E7E}"/>
              </a:ext>
            </a:extLst>
          </p:cNvPr>
          <p:cNvSpPr txBox="1">
            <a:spLocks/>
          </p:cNvSpPr>
          <p:nvPr/>
        </p:nvSpPr>
        <p:spPr>
          <a:xfrm>
            <a:off x="407368" y="0"/>
            <a:ext cx="9504982" cy="908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BEFA"/>
                </a:solidFill>
                <a:latin typeface="Trebuchet MS" panose="020B0603020202020204" pitchFamily="34" charset="0"/>
              </a:rPr>
              <a:t>Programming skills to test? how this came about?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02215B9-E6B6-4BD7-9717-3B6B2B5FD9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720566"/>
              </p:ext>
            </p:extLst>
          </p:nvPr>
        </p:nvGraphicFramePr>
        <p:xfrm>
          <a:off x="1360776" y="1550731"/>
          <a:ext cx="9209232" cy="3935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2F857F1-846E-43DD-8FCB-CE105A8C734E}"/>
              </a:ext>
            </a:extLst>
          </p:cNvPr>
          <p:cNvSpPr/>
          <p:nvPr/>
        </p:nvSpPr>
        <p:spPr>
          <a:xfrm>
            <a:off x="1790885" y="4757954"/>
            <a:ext cx="2732232" cy="1185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Arial" panose="020B0604020202020204" pitchFamily="34" charset="0"/>
              <a:buChar char="•"/>
              <a:defRPr/>
            </a:pPr>
            <a:r>
              <a:rPr lang="en-US" altLang="el-GR" sz="12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Expensive Tools with </a:t>
            </a:r>
            <a:r>
              <a:rPr lang="en-US" altLang="el-GR" sz="12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Record &amp; Play </a:t>
            </a:r>
            <a:r>
              <a:rPr lang="en-US" altLang="el-GR" sz="12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feature</a:t>
            </a:r>
          </a:p>
          <a:p>
            <a:pPr marL="342900" lvl="0" indent="-342900" fontAlgn="base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Arial" panose="020B0604020202020204" pitchFamily="34" charset="0"/>
              <a:buChar char="•"/>
              <a:defRPr/>
            </a:pPr>
            <a:r>
              <a:rPr lang="en-US" altLang="el-GR" sz="12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Spaghetti</a:t>
            </a:r>
            <a:r>
              <a:rPr lang="en-US" altLang="el-GR" sz="12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Code in background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EBA6B9-D5E3-40F1-81A8-7E1A245339EB}"/>
              </a:ext>
            </a:extLst>
          </p:cNvPr>
          <p:cNvSpPr/>
          <p:nvPr/>
        </p:nvSpPr>
        <p:spPr>
          <a:xfrm>
            <a:off x="4817319" y="4093231"/>
            <a:ext cx="3053073" cy="1570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Arial" panose="020B0604020202020204" pitchFamily="34" charset="0"/>
              <a:buChar char="•"/>
              <a:defRPr/>
            </a:pPr>
            <a:r>
              <a:rPr lang="en-US" altLang="el-GR" sz="12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Open Source Libraries </a:t>
            </a:r>
            <a:r>
              <a:rPr lang="en-US" altLang="el-GR" sz="12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to create Automated Tests writing code</a:t>
            </a:r>
          </a:p>
          <a:p>
            <a:pPr marL="342900" lvl="0" indent="-342900" fontAlgn="base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Arial" panose="020B0604020202020204" pitchFamily="34" charset="0"/>
              <a:buChar char="•"/>
              <a:defRPr/>
            </a:pPr>
            <a:r>
              <a:rPr lang="en-US" altLang="el-GR" sz="12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Test Automation </a:t>
            </a:r>
            <a:r>
              <a:rPr lang="en-US" altLang="el-GR" sz="12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Coding Patterns </a:t>
            </a:r>
            <a:r>
              <a:rPr lang="en-US" altLang="el-GR" sz="12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to write better maintainable 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3083F-D5D7-42ED-80FF-19ABE2F83B2E}"/>
              </a:ext>
            </a:extLst>
          </p:cNvPr>
          <p:cNvSpPr/>
          <p:nvPr/>
        </p:nvSpPr>
        <p:spPr>
          <a:xfrm>
            <a:off x="8011968" y="3490490"/>
            <a:ext cx="2732232" cy="1570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Arial" panose="020B0604020202020204" pitchFamily="34" charset="0"/>
              <a:buChar char="•"/>
              <a:defRPr/>
            </a:pPr>
            <a:r>
              <a:rPr lang="en-US" altLang="el-GR" sz="12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AI </a:t>
            </a:r>
            <a:r>
              <a:rPr lang="en-US" altLang="el-GR" sz="12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in</a:t>
            </a:r>
            <a:r>
              <a:rPr lang="en-US" altLang="el-GR" sz="12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  <a:r>
              <a:rPr lang="en-US" altLang="el-GR" sz="12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Automated Testing</a:t>
            </a:r>
          </a:p>
          <a:p>
            <a:pPr marL="342900" lvl="0" indent="-342900" fontAlgn="base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Arial" panose="020B0604020202020204" pitchFamily="34" charset="0"/>
              <a:buChar char="•"/>
              <a:defRPr/>
            </a:pPr>
            <a:r>
              <a:rPr lang="en-US" altLang="el-GR" sz="12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Machine Learning </a:t>
            </a:r>
            <a:r>
              <a:rPr lang="en-US" altLang="el-GR" sz="12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in Automated Testing</a:t>
            </a:r>
          </a:p>
          <a:p>
            <a:pPr marL="342900" lvl="0" indent="-342900" fontAlgn="base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Arial" panose="020B0604020202020204" pitchFamily="34" charset="0"/>
              <a:buChar char="•"/>
              <a:defRPr/>
            </a:pPr>
            <a:r>
              <a:rPr lang="en-US" altLang="el-GR" sz="12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Visual</a:t>
            </a:r>
            <a:r>
              <a:rPr lang="en-US" altLang="el-GR" sz="12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Testing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B43FF9EF-A09C-48B4-BDFE-8DA5BF2A5CE6}"/>
              </a:ext>
            </a:extLst>
          </p:cNvPr>
          <p:cNvSpPr txBox="1">
            <a:spLocks/>
          </p:cNvSpPr>
          <p:nvPr/>
        </p:nvSpPr>
        <p:spPr>
          <a:xfrm>
            <a:off x="43298" y="6451394"/>
            <a:ext cx="45287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accent1"/>
                </a:solidFill>
              </a:rPr>
              <a:t>Vasilis PETROU | Test Automation Leader | INTRASOFT International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375E3F-9578-4EC2-B433-A77473CDCB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135" y="3613546"/>
            <a:ext cx="1105361" cy="959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ED80B2-E0B2-43B0-AB17-A8198943E9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302" y="2001922"/>
            <a:ext cx="579122" cy="11839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04EE67-5511-4538-9AA5-2947B02B51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288" y="2892452"/>
            <a:ext cx="846104" cy="99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9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EC701040-D3F5-A645-936B-7E8B12AE7E7E}"/>
              </a:ext>
            </a:extLst>
          </p:cNvPr>
          <p:cNvSpPr txBox="1">
            <a:spLocks/>
          </p:cNvSpPr>
          <p:nvPr/>
        </p:nvSpPr>
        <p:spPr>
          <a:xfrm>
            <a:off x="407368" y="0"/>
            <a:ext cx="9504982" cy="908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BEFA"/>
                </a:solidFill>
                <a:latin typeface="Trebuchet MS" panose="020B0603020202020204" pitchFamily="34" charset="0"/>
              </a:rPr>
              <a:t>What is Test Automation?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4292C5-C46F-9641-8986-3D82B41A2BF6}"/>
              </a:ext>
            </a:extLst>
          </p:cNvPr>
          <p:cNvSpPr/>
          <p:nvPr/>
        </p:nvSpPr>
        <p:spPr>
          <a:xfrm>
            <a:off x="704850" y="1447800"/>
            <a:ext cx="10782300" cy="24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36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The </a:t>
            </a:r>
            <a:r>
              <a:rPr lang="en-US" altLang="el-GR" sz="36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use</a:t>
            </a:r>
            <a:r>
              <a:rPr lang="en-US" altLang="el-GR" sz="36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of another </a:t>
            </a:r>
            <a:r>
              <a:rPr lang="en-US" altLang="el-GR" sz="36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program or tool </a:t>
            </a:r>
          </a:p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36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to </a:t>
            </a:r>
            <a:r>
              <a:rPr lang="en-US" altLang="el-GR" sz="36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execute</a:t>
            </a:r>
            <a:r>
              <a:rPr lang="en-US" altLang="el-GR" sz="36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  <a:r>
              <a:rPr lang="en-US" altLang="el-GR" sz="36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automatically</a:t>
            </a:r>
            <a:r>
              <a:rPr lang="en-US" altLang="el-GR" sz="36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the </a:t>
            </a:r>
            <a:r>
              <a:rPr lang="en-US" altLang="el-GR" sz="36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tests</a:t>
            </a:r>
            <a:r>
              <a:rPr lang="en-US" altLang="el-GR" sz="36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</a:t>
            </a:r>
          </a:p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36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and </a:t>
            </a:r>
            <a:r>
              <a:rPr lang="en-US" altLang="el-GR" sz="36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report</a:t>
            </a:r>
            <a:r>
              <a:rPr lang="en-US" altLang="el-GR" sz="36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 the </a:t>
            </a:r>
            <a:r>
              <a:rPr lang="en-US" altLang="el-GR" sz="3600" b="1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results</a:t>
            </a:r>
          </a:p>
        </p:txBody>
      </p:sp>
      <p:pic>
        <p:nvPicPr>
          <p:cNvPr id="4" name="Picture 3" descr="ÎÏÎ¿ÏÎ­Î»ÎµÏÎ¼Î± ÎµÎ¹ÎºÏÎ½Î±Ï Î³Î¹Î± test automation icon">
            <a:extLst>
              <a:ext uri="{FF2B5EF4-FFF2-40B4-BE49-F238E27FC236}">
                <a16:creationId xmlns:a16="http://schemas.microsoft.com/office/drawing/2014/main" id="{575CB001-2192-41B1-87C5-09CE3FF7F6B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267200"/>
            <a:ext cx="2616835" cy="201271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50A873E1-4C8E-47DB-8C4E-E10F37C1BE1C}"/>
              </a:ext>
            </a:extLst>
          </p:cNvPr>
          <p:cNvSpPr txBox="1">
            <a:spLocks/>
          </p:cNvSpPr>
          <p:nvPr/>
        </p:nvSpPr>
        <p:spPr>
          <a:xfrm>
            <a:off x="43298" y="6451394"/>
            <a:ext cx="45287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accent1"/>
                </a:solidFill>
              </a:rPr>
              <a:t>Vasilis PETROU | Test Automation Leader | INTRASOFT International </a:t>
            </a:r>
          </a:p>
        </p:txBody>
      </p:sp>
    </p:spTree>
    <p:extLst>
      <p:ext uri="{BB962C8B-B14F-4D97-AF65-F5344CB8AC3E}">
        <p14:creationId xmlns:p14="http://schemas.microsoft.com/office/powerpoint/2010/main" val="413834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EC701040-D3F5-A645-936B-7E8B12AE7E7E}"/>
              </a:ext>
            </a:extLst>
          </p:cNvPr>
          <p:cNvSpPr txBox="1">
            <a:spLocks/>
          </p:cNvSpPr>
          <p:nvPr/>
        </p:nvSpPr>
        <p:spPr>
          <a:xfrm>
            <a:off x="407368" y="0"/>
            <a:ext cx="9504982" cy="908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BEFA"/>
                </a:solidFill>
                <a:latin typeface="Trebuchet MS" panose="020B0603020202020204" pitchFamily="34" charset="0"/>
              </a:rPr>
              <a:t>When do we need Test Automation?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4292C5-C46F-9641-8986-3D82B41A2BF6}"/>
              </a:ext>
            </a:extLst>
          </p:cNvPr>
          <p:cNvSpPr/>
          <p:nvPr/>
        </p:nvSpPr>
        <p:spPr>
          <a:xfrm>
            <a:off x="428150" y="1771719"/>
            <a:ext cx="10782300" cy="165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defRPr/>
            </a:pPr>
            <a:r>
              <a:rPr lang="en-US" altLang="el-GR" sz="36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Test automation is needed when the application demands </a:t>
            </a:r>
            <a:r>
              <a:rPr lang="en-US" altLang="el-GR" sz="3600" b="1" dirty="0">
                <a:solidFill>
                  <a:srgbClr val="0070C0"/>
                </a:solidFill>
                <a:latin typeface="Trebuchet MS" panose="020B0703020202090204" pitchFamily="34" charset="0"/>
                <a:cs typeface="Arial" pitchFamily="34" charset="0"/>
              </a:rPr>
              <a:t>many test executions</a:t>
            </a:r>
            <a:endParaRPr lang="en-US" altLang="el-GR" sz="3600" dirty="0">
              <a:solidFill>
                <a:srgbClr val="0070C0"/>
              </a:solidFill>
              <a:latin typeface="Trebuchet MS" panose="020B0703020202090204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9A3BEB-FB99-4FA3-836C-E5E0C2CF75F1}"/>
              </a:ext>
            </a:extLst>
          </p:cNvPr>
          <p:cNvSpPr/>
          <p:nvPr/>
        </p:nvSpPr>
        <p:spPr>
          <a:xfrm>
            <a:off x="914400" y="3886200"/>
            <a:ext cx="8458200" cy="1686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Arial" panose="020B0604020202020204" pitchFamily="34" charset="0"/>
              <a:buChar char="•"/>
              <a:defRPr/>
            </a:pP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many versions</a:t>
            </a:r>
          </a:p>
          <a:p>
            <a:pPr marL="342900" lvl="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Arial" panose="020B0604020202020204" pitchFamily="34" charset="0"/>
              <a:buChar char="•"/>
              <a:defRPr/>
            </a:pP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cross-platform or cross-browser</a:t>
            </a:r>
          </a:p>
          <a:p>
            <a:pPr marL="342900" lvl="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1EF"/>
              </a:buClr>
              <a:buFont typeface="Arial" panose="020B0604020202020204" pitchFamily="34" charset="0"/>
              <a:buChar char="•"/>
              <a:defRPr/>
            </a:pPr>
            <a:r>
              <a:rPr lang="en-US" altLang="el-GR" sz="2400" dirty="0">
                <a:solidFill>
                  <a:srgbClr val="63727A"/>
                </a:solidFill>
                <a:latin typeface="Trebuchet MS" panose="020B0703020202090204" pitchFamily="34" charset="0"/>
                <a:cs typeface="Arial" pitchFamily="34" charset="0"/>
              </a:rPr>
              <a:t>many combinations of data and rules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DE29A94A-F1D8-445F-B0DE-89DEB9FF7AD8}"/>
              </a:ext>
            </a:extLst>
          </p:cNvPr>
          <p:cNvSpPr txBox="1">
            <a:spLocks/>
          </p:cNvSpPr>
          <p:nvPr/>
        </p:nvSpPr>
        <p:spPr>
          <a:xfrm>
            <a:off x="43298" y="6451394"/>
            <a:ext cx="45287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accent1"/>
                </a:solidFill>
              </a:rPr>
              <a:t>Vasilis PETROU | Test Automation Leader | INTRASOFT International </a:t>
            </a:r>
          </a:p>
        </p:txBody>
      </p:sp>
    </p:spTree>
    <p:extLst>
      <p:ext uri="{BB962C8B-B14F-4D97-AF65-F5344CB8AC3E}">
        <p14:creationId xmlns:p14="http://schemas.microsoft.com/office/powerpoint/2010/main" val="346922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41AC14F-C69A-4A09-8EA3-2F42BF94F6EC}" vid="{047D984C-10B8-40F8-ACB7-E0611C14C1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DevelopersDay30.11.2019_IntrasoftInternational_TestAutomation_PetrouVasilis</Template>
  <TotalTime>2075</TotalTime>
  <Words>823</Words>
  <Application>Microsoft Office PowerPoint</Application>
  <PresentationFormat>Widescreen</PresentationFormat>
  <Paragraphs>167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INTRASOFT International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PETROU Vasilios</dc:creator>
  <cp:lastModifiedBy>PETROU Vasilios</cp:lastModifiedBy>
  <cp:revision>74</cp:revision>
  <cp:lastPrinted>2019-03-19T10:12:56Z</cp:lastPrinted>
  <dcterms:created xsi:type="dcterms:W3CDTF">2019-11-24T21:29:23Z</dcterms:created>
  <dcterms:modified xsi:type="dcterms:W3CDTF">2019-12-14T06:57:49Z</dcterms:modified>
</cp:coreProperties>
</file>